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727" r:id="rId2"/>
    <p:sldId id="2857" r:id="rId3"/>
    <p:sldId id="2920" r:id="rId4"/>
    <p:sldId id="278" r:id="rId5"/>
    <p:sldId id="2919" r:id="rId6"/>
    <p:sldId id="2921" r:id="rId7"/>
    <p:sldId id="2925" r:id="rId8"/>
    <p:sldId id="2924" r:id="rId9"/>
    <p:sldId id="2923" r:id="rId10"/>
    <p:sldId id="2926" r:id="rId11"/>
    <p:sldId id="2850" r:id="rId12"/>
    <p:sldId id="2937" r:id="rId13"/>
    <p:sldId id="2922" r:id="rId14"/>
    <p:sldId id="2892" r:id="rId15"/>
    <p:sldId id="2440" r:id="rId16"/>
    <p:sldId id="2803" r:id="rId17"/>
    <p:sldId id="2912" r:id="rId18"/>
    <p:sldId id="2911" r:id="rId19"/>
    <p:sldId id="2897" r:id="rId20"/>
    <p:sldId id="2931" r:id="rId21"/>
    <p:sldId id="2457" r:id="rId22"/>
    <p:sldId id="2913" r:id="rId23"/>
    <p:sldId id="2915" r:id="rId24"/>
    <p:sldId id="2914" r:id="rId25"/>
    <p:sldId id="2916" r:id="rId26"/>
    <p:sldId id="2917" r:id="rId27"/>
    <p:sldId id="2570" r:id="rId28"/>
    <p:sldId id="2938" r:id="rId29"/>
    <p:sldId id="2939" r:id="rId30"/>
    <p:sldId id="2918" r:id="rId31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8" orient="horz" pos="6048" userDrawn="1">
          <p15:clr>
            <a:srgbClr val="A4A3A4"/>
          </p15:clr>
        </p15:guide>
        <p15:guide id="58" pos="104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ster" initials="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66C"/>
    <a:srgbClr val="214E8B"/>
    <a:srgbClr val="000000"/>
    <a:srgbClr val="183D6F"/>
    <a:srgbClr val="BBCCD7"/>
    <a:srgbClr val="7FAFCF"/>
    <a:srgbClr val="707070"/>
    <a:srgbClr val="027101"/>
    <a:srgbClr val="7F6658"/>
    <a:srgbClr val="AA8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2" autoAdjust="0"/>
    <p:restoredTop sz="80077" autoAdjust="0"/>
  </p:normalViewPr>
  <p:slideViewPr>
    <p:cSldViewPr snapToObjects="1">
      <p:cViewPr varScale="1">
        <p:scale>
          <a:sx n="33" d="100"/>
          <a:sy n="33" d="100"/>
        </p:scale>
        <p:origin x="822" y="90"/>
      </p:cViewPr>
      <p:guideLst>
        <p:guide orient="horz" pos="6048"/>
        <p:guide pos="10414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Objects="1" showGuides="1">
      <p:cViewPr varScale="1">
        <p:scale>
          <a:sx n="96" d="100"/>
          <a:sy n="96" d="100"/>
        </p:scale>
        <p:origin x="336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7D310-0C4F-4B4C-B025-B4A6F8DB9521}" type="datetimeFigureOut">
              <a:rPr lang="en-US" smtClean="0"/>
              <a:t>6/26/2019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1BD57-0140-5543-8501-12A1D34515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05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6/26/2019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482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156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5453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1007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673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109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178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940802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117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115989" y="0"/>
            <a:ext cx="6020412" cy="417622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" y="4281977"/>
            <a:ext cx="6020411" cy="417622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8352602" y="0"/>
            <a:ext cx="6025048" cy="417622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31978" y="4318161"/>
            <a:ext cx="6020412" cy="41400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084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1866" cy="45770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92032" y="0"/>
            <a:ext cx="6091866" cy="45770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2183732" y="0"/>
            <a:ext cx="6091866" cy="45770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8275764" y="0"/>
            <a:ext cx="6101886" cy="45770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9138966"/>
            <a:ext cx="6101554" cy="45770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101720" y="9138966"/>
            <a:ext cx="6091866" cy="45770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2193420" y="9138966"/>
            <a:ext cx="6091866" cy="45770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8285452" y="9138966"/>
            <a:ext cx="6091866" cy="45770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49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88824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797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8125882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125882" y="6858000"/>
            <a:ext cx="8125882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251768" y="0"/>
            <a:ext cx="8125882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806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8125882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125882" y="0"/>
            <a:ext cx="8125882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251768" y="0"/>
            <a:ext cx="8125882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14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525425" y="4090497"/>
            <a:ext cx="6070498" cy="512298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290373" y="4090497"/>
            <a:ext cx="6070499" cy="512298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055324" y="4090497"/>
            <a:ext cx="6070498" cy="512298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083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703190" y="4031881"/>
            <a:ext cx="7001188" cy="512298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704378" y="4031881"/>
            <a:ext cx="7001187" cy="512298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5705565" y="4031881"/>
            <a:ext cx="7001188" cy="512298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66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7342908"/>
            <a:ext cx="8125882" cy="637309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6251768" y="7342908"/>
            <a:ext cx="8125882" cy="637309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80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125882" y="6858000"/>
            <a:ext cx="16251768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8125882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10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5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165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88824" cy="13715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995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560665" cy="13715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3677410" y="0"/>
            <a:ext cx="3560665" cy="13715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7243002" y="0"/>
            <a:ext cx="3560665" cy="13715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0805176" y="0"/>
            <a:ext cx="3560665" cy="13715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144410" y="2996184"/>
            <a:ext cx="3008376" cy="300837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87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560665" cy="13715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565592" y="0"/>
            <a:ext cx="3560665" cy="13715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127766" y="0"/>
            <a:ext cx="3560665" cy="13715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0816985" y="0"/>
            <a:ext cx="3560665" cy="13715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4227771" y="2996184"/>
            <a:ext cx="3008376" cy="300837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933065" y="4235410"/>
            <a:ext cx="2362200" cy="23622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933065" y="8578751"/>
            <a:ext cx="2362200" cy="23622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441422" y="4235409"/>
            <a:ext cx="2362200" cy="23622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3441422" y="8578750"/>
            <a:ext cx="2362200" cy="23622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355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26445" y="3146229"/>
            <a:ext cx="2272678" cy="227267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9027879" y="3146229"/>
            <a:ext cx="2272678" cy="227267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13929312" y="3146229"/>
            <a:ext cx="2272678" cy="227267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18260331" y="3146229"/>
            <a:ext cx="2272678" cy="227267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126445" y="8214159"/>
            <a:ext cx="2272678" cy="227267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9027879" y="8214159"/>
            <a:ext cx="2272678" cy="227267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13929312" y="8214159"/>
            <a:ext cx="2272678" cy="227267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18260331" y="8214159"/>
            <a:ext cx="2272678" cy="227267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007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4466492"/>
            <a:ext cx="11007969" cy="92495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229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249750" y="4138889"/>
            <a:ext cx="1739818" cy="171441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249750" y="6501089"/>
            <a:ext cx="1739818" cy="171441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249750" y="9058787"/>
            <a:ext cx="1739818" cy="171441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509636" y="4138889"/>
            <a:ext cx="1739818" cy="171441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9509636" y="6501089"/>
            <a:ext cx="1739818" cy="171441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9509636" y="9058787"/>
            <a:ext cx="1739818" cy="171441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16769522" y="4138889"/>
            <a:ext cx="1739818" cy="171441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16769522" y="6501089"/>
            <a:ext cx="1739818" cy="171441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16769522" y="9058787"/>
            <a:ext cx="1739818" cy="171441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90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2" y="1"/>
            <a:ext cx="12188826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-2" y="6858000"/>
            <a:ext cx="12188826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2188824" y="6858000"/>
            <a:ext cx="12188826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8499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2" y="0"/>
            <a:ext cx="24377652" cy="13715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767066" y="3452063"/>
            <a:ext cx="3008376" cy="300837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56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18286" y="518286"/>
            <a:ext cx="5416062" cy="597876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18286" y="7015341"/>
            <a:ext cx="5416062" cy="597876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452631" y="2498002"/>
            <a:ext cx="8707157" cy="597876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804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188824" y="0"/>
            <a:ext cx="12188825" cy="13715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0104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963548" y="0"/>
            <a:ext cx="13414102" cy="1096817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5911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3414102" cy="1096817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1603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88205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100620" y="0"/>
            <a:ext cx="6088205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2181376" y="0"/>
            <a:ext cx="6088205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8281996" y="0"/>
            <a:ext cx="6088205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6683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128473" y="1688124"/>
            <a:ext cx="6093171" cy="1033975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564442" y="1688122"/>
            <a:ext cx="6093171" cy="502036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564442" y="7029400"/>
            <a:ext cx="6088205" cy="500941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3915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260036" y="0"/>
            <a:ext cx="10058400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6140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1057421" y="0"/>
            <a:ext cx="10058400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7461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1057421" y="0"/>
            <a:ext cx="13320228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539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" y="0"/>
            <a:ext cx="13320228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01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6149725"/>
            <a:ext cx="6099349" cy="540258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077355" y="6149724"/>
            <a:ext cx="6099349" cy="540258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2189866" y="6149725"/>
            <a:ext cx="6099349" cy="540258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8295796" y="6149724"/>
            <a:ext cx="6099349" cy="540258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589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795467" y="8428606"/>
            <a:ext cx="5408124" cy="422059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059021" y="4208012"/>
            <a:ext cx="9519561" cy="844118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7203589" y="4208012"/>
            <a:ext cx="5408125" cy="422059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5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2188825" y="6858000"/>
            <a:ext cx="12188825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88825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475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579418" y="4549006"/>
            <a:ext cx="9461664" cy="71719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4781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24377650" cy="96012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663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0193866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0821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209184" y="0"/>
            <a:ext cx="10193866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7944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6096001" y="3295503"/>
            <a:ext cx="3879274" cy="603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911928" y="3295503"/>
            <a:ext cx="3879274" cy="603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0280074" y="3295503"/>
            <a:ext cx="3879274" cy="603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14464147" y="3295503"/>
            <a:ext cx="3879274" cy="603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8648220" y="3295503"/>
            <a:ext cx="3879274" cy="603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6917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06085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088889" y="0"/>
            <a:ext cx="4081412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170301" y="0"/>
            <a:ext cx="4054581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6858000"/>
            <a:ext cx="406085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071648" y="6858000"/>
            <a:ext cx="4087855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8170301" y="6858000"/>
            <a:ext cx="4054581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382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2188825" y="0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0" y="6858000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754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sponsive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 noChangeAspect="1"/>
          </p:cNvSpPr>
          <p:nvPr>
            <p:ph type="pic" sz="quarter" idx="25"/>
          </p:nvPr>
        </p:nvSpPr>
        <p:spPr>
          <a:xfrm>
            <a:off x="8434174" y="5371869"/>
            <a:ext cx="6679466" cy="3785477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2199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16352915" y="8991653"/>
            <a:ext cx="1013634" cy="1768937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l">
              <a:lnSpc>
                <a:spcPct val="50000"/>
              </a:lnSpc>
              <a:buNone/>
              <a:defRPr sz="700">
                <a:latin typeface="Calibri Light"/>
                <a:cs typeface="Calibri Light"/>
              </a:defRPr>
            </a:lvl1pPr>
          </a:lstStyle>
          <a:p>
            <a:r>
              <a:rPr lang="id-ID" dirty="0"/>
              <a:t>Picture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sz="quarter" idx="26"/>
          </p:nvPr>
        </p:nvSpPr>
        <p:spPr>
          <a:xfrm>
            <a:off x="4754354" y="7975469"/>
            <a:ext cx="4254887" cy="2712449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999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sz="quarter" idx="24"/>
          </p:nvPr>
        </p:nvSpPr>
        <p:spPr>
          <a:xfrm>
            <a:off x="14235822" y="7821109"/>
            <a:ext cx="2254062" cy="2902541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999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sz="quarter" idx="27"/>
          </p:nvPr>
        </p:nvSpPr>
        <p:spPr>
          <a:xfrm>
            <a:off x="17691338" y="10138875"/>
            <a:ext cx="441690" cy="557901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None/>
              <a:defRPr sz="1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8368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32240" y="7620"/>
            <a:ext cx="2103120" cy="15773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23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0" y="-30480"/>
            <a:ext cx="6086471" cy="886968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799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17"/>
          <p:cNvSpPr>
            <a:spLocks noGrp="1"/>
          </p:cNvSpPr>
          <p:nvPr>
            <p:ph type="pic" sz="quarter" idx="27"/>
          </p:nvPr>
        </p:nvSpPr>
        <p:spPr>
          <a:xfrm>
            <a:off x="6086471" y="4876800"/>
            <a:ext cx="6086471" cy="886968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799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17"/>
          <p:cNvSpPr>
            <a:spLocks noGrp="1"/>
          </p:cNvSpPr>
          <p:nvPr>
            <p:ph type="pic" sz="quarter" idx="28"/>
          </p:nvPr>
        </p:nvSpPr>
        <p:spPr>
          <a:xfrm>
            <a:off x="12169766" y="-30480"/>
            <a:ext cx="6086471" cy="886968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799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17"/>
          <p:cNvSpPr>
            <a:spLocks noGrp="1"/>
          </p:cNvSpPr>
          <p:nvPr>
            <p:ph type="pic" sz="quarter" idx="29"/>
          </p:nvPr>
        </p:nvSpPr>
        <p:spPr>
          <a:xfrm>
            <a:off x="18278473" y="4838700"/>
            <a:ext cx="6086471" cy="886968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799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4923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cbook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111023" y="9421730"/>
            <a:ext cx="1929384" cy="192938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1355470" y="9446722"/>
            <a:ext cx="1929384" cy="192938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8446906" y="9421730"/>
            <a:ext cx="1929384" cy="192938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166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2188825" y="0"/>
            <a:ext cx="12188825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858000"/>
            <a:ext cx="12188825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4652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5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826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1209703" y="4407444"/>
            <a:ext cx="13167947" cy="6521824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1187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8122022" y="0"/>
            <a:ext cx="8145300" cy="13716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0618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49" cy="850053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747638" y="5104844"/>
            <a:ext cx="3336329" cy="594976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0459853" y="5104844"/>
            <a:ext cx="3336329" cy="594976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7169810" y="5104844"/>
            <a:ext cx="3336329" cy="594976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3725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24423370" cy="68675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5572125"/>
            <a:ext cx="8412479" cy="81438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954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24423370" cy="854039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123995" y="5813269"/>
            <a:ext cx="5967616" cy="790273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93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24423370" cy="854039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487723" y="6858126"/>
            <a:ext cx="2666386" cy="346058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0806976" y="6858126"/>
            <a:ext cx="2666386" cy="346058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3940379" y="6858126"/>
            <a:ext cx="2666386" cy="346058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2368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956667" y="4958807"/>
            <a:ext cx="8357714" cy="622834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810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975334"/>
            <a:ext cx="11723065" cy="972320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9220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8368334" y="5300456"/>
            <a:ext cx="7607690" cy="473161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23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2188825" y="0"/>
            <a:ext cx="12188825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825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2716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761786" y="1948821"/>
            <a:ext cx="3805081" cy="3805084"/>
          </a:xfrm>
          <a:custGeom>
            <a:avLst/>
            <a:gdLst>
              <a:gd name="connsiteX0" fmla="*/ 1902541 w 3805081"/>
              <a:gd name="connsiteY0" fmla="*/ 0 h 3805084"/>
              <a:gd name="connsiteX1" fmla="*/ 3805081 w 3805081"/>
              <a:gd name="connsiteY1" fmla="*/ 951271 h 3805084"/>
              <a:gd name="connsiteX2" fmla="*/ 3805081 w 3805081"/>
              <a:gd name="connsiteY2" fmla="*/ 2853813 h 3805084"/>
              <a:gd name="connsiteX3" fmla="*/ 1902541 w 3805081"/>
              <a:gd name="connsiteY3" fmla="*/ 3805084 h 3805084"/>
              <a:gd name="connsiteX4" fmla="*/ 0 w 3805081"/>
              <a:gd name="connsiteY4" fmla="*/ 2853813 h 3805084"/>
              <a:gd name="connsiteX5" fmla="*/ 0 w 3805081"/>
              <a:gd name="connsiteY5" fmla="*/ 951271 h 380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5081" h="3805084">
                <a:moveTo>
                  <a:pt x="1902541" y="0"/>
                </a:moveTo>
                <a:lnTo>
                  <a:pt x="3805081" y="951271"/>
                </a:lnTo>
                <a:lnTo>
                  <a:pt x="3805081" y="2853813"/>
                </a:lnTo>
                <a:lnTo>
                  <a:pt x="1902541" y="3805084"/>
                </a:lnTo>
                <a:lnTo>
                  <a:pt x="0" y="2853813"/>
                </a:lnTo>
                <a:lnTo>
                  <a:pt x="0" y="9512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Drag Here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16404348" y="1948821"/>
            <a:ext cx="3805081" cy="3805084"/>
          </a:xfrm>
          <a:custGeom>
            <a:avLst/>
            <a:gdLst>
              <a:gd name="connsiteX0" fmla="*/ 1902541 w 3805081"/>
              <a:gd name="connsiteY0" fmla="*/ 0 h 3805084"/>
              <a:gd name="connsiteX1" fmla="*/ 3805081 w 3805081"/>
              <a:gd name="connsiteY1" fmla="*/ 951271 h 3805084"/>
              <a:gd name="connsiteX2" fmla="*/ 3805081 w 3805081"/>
              <a:gd name="connsiteY2" fmla="*/ 2853813 h 3805084"/>
              <a:gd name="connsiteX3" fmla="*/ 1902541 w 3805081"/>
              <a:gd name="connsiteY3" fmla="*/ 3805084 h 3805084"/>
              <a:gd name="connsiteX4" fmla="*/ 0 w 3805081"/>
              <a:gd name="connsiteY4" fmla="*/ 2853813 h 3805084"/>
              <a:gd name="connsiteX5" fmla="*/ 0 w 3805081"/>
              <a:gd name="connsiteY5" fmla="*/ 951271 h 380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5081" h="3805084">
                <a:moveTo>
                  <a:pt x="1902541" y="0"/>
                </a:moveTo>
                <a:lnTo>
                  <a:pt x="3805081" y="951271"/>
                </a:lnTo>
                <a:lnTo>
                  <a:pt x="3805081" y="2853813"/>
                </a:lnTo>
                <a:lnTo>
                  <a:pt x="1902541" y="3805084"/>
                </a:lnTo>
                <a:lnTo>
                  <a:pt x="0" y="2853813"/>
                </a:lnTo>
                <a:lnTo>
                  <a:pt x="0" y="9512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Drag Here</a:t>
            </a:r>
          </a:p>
        </p:txBody>
      </p:sp>
    </p:spTree>
    <p:extLst>
      <p:ext uri="{BB962C8B-B14F-4D97-AF65-F5344CB8AC3E}">
        <p14:creationId xmlns:p14="http://schemas.microsoft.com/office/powerpoint/2010/main" val="3689924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2042160"/>
            <a:ext cx="24377650" cy="664464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407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50493" y="3852334"/>
            <a:ext cx="3466199" cy="34670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8239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831" y="1440000"/>
            <a:ext cx="23034000" cy="1008000"/>
          </a:xfrm>
        </p:spPr>
        <p:txBody>
          <a:bodyPr/>
          <a:lstStyle>
            <a:lvl1pPr>
              <a:defRPr sz="639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uk-UA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47831" y="3272590"/>
            <a:ext cx="23034000" cy="924025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3199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18892679" y="12985751"/>
            <a:ext cx="5484971" cy="7302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A38696F3-673B-4F55-B304-2333789419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991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2188825" y="6858000"/>
            <a:ext cx="12188825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858000"/>
            <a:ext cx="12188825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378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6858000"/>
            <a:ext cx="12188825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825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673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2188825" y="6858000"/>
            <a:ext cx="12188825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188825" y="0"/>
            <a:ext cx="12188825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400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485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901" r:id="rId2"/>
    <p:sldLayoutId id="2147483959" r:id="rId3"/>
    <p:sldLayoutId id="2147483960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  <p:sldLayoutId id="2147484033" r:id="rId13"/>
    <p:sldLayoutId id="2147483961" r:id="rId14"/>
    <p:sldLayoutId id="2147484034" r:id="rId15"/>
    <p:sldLayoutId id="2147484035" r:id="rId16"/>
    <p:sldLayoutId id="2147484036" r:id="rId17"/>
    <p:sldLayoutId id="2147484024" r:id="rId18"/>
    <p:sldLayoutId id="2147483962" r:id="rId19"/>
    <p:sldLayoutId id="2147483963" r:id="rId20"/>
    <p:sldLayoutId id="2147483964" r:id="rId21"/>
    <p:sldLayoutId id="2147483965" r:id="rId22"/>
    <p:sldLayoutId id="2147483966" r:id="rId23"/>
    <p:sldLayoutId id="2147483988" r:id="rId24"/>
    <p:sldLayoutId id="2147483967" r:id="rId25"/>
    <p:sldLayoutId id="2147483968" r:id="rId26"/>
    <p:sldLayoutId id="2147483969" r:id="rId27"/>
    <p:sldLayoutId id="2147483971" r:id="rId28"/>
    <p:sldLayoutId id="2147483972" r:id="rId29"/>
    <p:sldLayoutId id="2147483973" r:id="rId30"/>
    <p:sldLayoutId id="2147483974" r:id="rId31"/>
    <p:sldLayoutId id="2147483975" r:id="rId32"/>
    <p:sldLayoutId id="2147483976" r:id="rId33"/>
    <p:sldLayoutId id="2147483977" r:id="rId34"/>
    <p:sldLayoutId id="2147483978" r:id="rId35"/>
    <p:sldLayoutId id="2147483979" r:id="rId36"/>
    <p:sldLayoutId id="2147483980" r:id="rId37"/>
    <p:sldLayoutId id="2147483981" r:id="rId38"/>
    <p:sldLayoutId id="2147483982" r:id="rId39"/>
    <p:sldLayoutId id="2147483983" r:id="rId40"/>
    <p:sldLayoutId id="2147483984" r:id="rId41"/>
    <p:sldLayoutId id="2147483986" r:id="rId42"/>
    <p:sldLayoutId id="2147483987" r:id="rId43"/>
    <p:sldLayoutId id="2147483912" r:id="rId44"/>
    <p:sldLayoutId id="2147483940" r:id="rId45"/>
    <p:sldLayoutId id="2147483941" r:id="rId46"/>
    <p:sldLayoutId id="2147483952" r:id="rId47"/>
    <p:sldLayoutId id="2147483942" r:id="rId48"/>
    <p:sldLayoutId id="2147483989" r:id="rId49"/>
    <p:sldLayoutId id="2147483991" r:id="rId50"/>
    <p:sldLayoutId id="2147484014" r:id="rId51"/>
    <p:sldLayoutId id="2147484015" r:id="rId52"/>
    <p:sldLayoutId id="2147484016" r:id="rId53"/>
    <p:sldLayoutId id="2147484017" r:id="rId54"/>
    <p:sldLayoutId id="2147484018" r:id="rId55"/>
    <p:sldLayoutId id="2147484019" r:id="rId56"/>
    <p:sldLayoutId id="2147484020" r:id="rId57"/>
    <p:sldLayoutId id="2147484021" r:id="rId58"/>
    <p:sldLayoutId id="2147484022" r:id="rId59"/>
    <p:sldLayoutId id="2147484023" r:id="rId60"/>
    <p:sldLayoutId id="2147484043" r:id="rId61"/>
    <p:sldLayoutId id="2147484045" r:id="rId62"/>
    <p:sldLayoutId id="2147484046" r:id="rId63"/>
  </p:sldLayoutIdLst>
  <p:hf sldNum="0"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1pPr>
    </p:titleStyle>
    <p:bodyStyle>
      <a:lvl1pPr marL="0" indent="0" algn="l" defTabSz="1828434" rtl="0" eaLnBrk="1" latinLnBrk="0" hangingPunct="1">
        <a:lnSpc>
          <a:spcPct val="90000"/>
        </a:lnSpc>
        <a:spcBef>
          <a:spcPts val="2000"/>
        </a:spcBef>
        <a:buFont typeface="Arial" charset="0"/>
        <a:buNone/>
        <a:defRPr lang="en-US" sz="48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1pPr>
      <a:lvl2pPr marL="914217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40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2pPr>
      <a:lvl3pPr marL="1828434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36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3pPr>
      <a:lvl4pPr marL="2742651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32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4pPr>
      <a:lvl5pPr marL="3656868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3200" kern="1200" dirty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.jpg"/><Relationship Id="rId5" Type="http://schemas.openxmlformats.org/officeDocument/2006/relationships/image" Target="../media/image26.sv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35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https://forms.gle/fNXJvckRqQLdwYC26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sv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9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7317A59-812F-45D8-95A9-607AC46DF4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0" r="21912"/>
          <a:stretch/>
        </p:blipFill>
        <p:spPr>
          <a:xfrm>
            <a:off x="20" y="10"/>
            <a:ext cx="24377630" cy="137159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6" name="Прямоугольник 15"/>
          <p:cNvSpPr/>
          <p:nvPr/>
        </p:nvSpPr>
        <p:spPr>
          <a:xfrm>
            <a:off x="3578225" y="0"/>
            <a:ext cx="13792200" cy="655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8800" b="1" dirty="0">
              <a:solidFill>
                <a:srgbClr val="0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54"/>
          <a:stretch/>
        </p:blipFill>
        <p:spPr bwMode="auto">
          <a:xfrm>
            <a:off x="18208625" y="10"/>
            <a:ext cx="6169026" cy="655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C:\Users\arymarenko\Desktop\LOGO_USCC\Rus\cont2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0097" y="2200938"/>
            <a:ext cx="5086082" cy="255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54"/>
          <a:stretch/>
        </p:blipFill>
        <p:spPr bwMode="auto">
          <a:xfrm>
            <a:off x="3552190" y="7162810"/>
            <a:ext cx="6687502" cy="655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8182BBF-93EB-4B99-900E-A9ECB6B34CF4}"/>
              </a:ext>
            </a:extLst>
          </p:cNvPr>
          <p:cNvSpPr txBox="1"/>
          <p:nvPr/>
        </p:nvSpPr>
        <p:spPr>
          <a:xfrm>
            <a:off x="4586248" y="9576137"/>
            <a:ext cx="50117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0000"/>
                </a:solidFill>
                <a:ea typeface="Times New Roman" panose="02020603050405020304" pitchFamily="18" charset="0"/>
              </a:rPr>
              <a:t>Basic LEAN</a:t>
            </a:r>
            <a:endParaRPr lang="ru-RU" sz="60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endParaRPr lang="ru-RU" sz="2400" dirty="0">
              <a:solidFill>
                <a:srgbClr val="000000"/>
              </a:solidFill>
              <a:ea typeface="Montserrat Light" charset="0"/>
              <a:cs typeface="Montserrat Light" charset="0"/>
            </a:endParaRPr>
          </a:p>
          <a:p>
            <a:r>
              <a:rPr lang="ru-RU" sz="2400" b="1" dirty="0">
                <a:solidFill>
                  <a:srgbClr val="000000"/>
                </a:solidFill>
                <a:ea typeface="Montserrat Light" charset="0"/>
                <a:cs typeface="Montserrat Light" charset="0"/>
              </a:rPr>
              <a:t>Программа разработана </a:t>
            </a:r>
          </a:p>
          <a:p>
            <a:r>
              <a:rPr lang="ru-RU" sz="2400" b="1" dirty="0">
                <a:solidFill>
                  <a:srgbClr val="000000"/>
                </a:solidFill>
                <a:ea typeface="Montserrat Light" charset="0"/>
                <a:cs typeface="Montserrat Light" charset="0"/>
              </a:rPr>
              <a:t>специально для участников Ассоциации УЦСС</a:t>
            </a:r>
          </a:p>
          <a:p>
            <a:endParaRPr lang="en-US" sz="6000" b="1" spc="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Google Shape;67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63924" y="0"/>
            <a:ext cx="14020801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586248" y="1199113"/>
            <a:ext cx="116585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spc="300" dirty="0">
                <a:solidFill>
                  <a:schemeClr val="bg1"/>
                </a:solidFill>
              </a:rPr>
              <a:t>ПРОГРАММА </a:t>
            </a:r>
          </a:p>
          <a:p>
            <a:r>
              <a:rPr lang="ru-RU" sz="6600" b="1" spc="300" dirty="0">
                <a:solidFill>
                  <a:schemeClr val="bg1"/>
                </a:solidFill>
              </a:rPr>
              <a:t>ПОВЫШЕНИЯ </a:t>
            </a:r>
          </a:p>
          <a:p>
            <a:r>
              <a:rPr lang="ru-RU" sz="6600" b="1" spc="300" dirty="0">
                <a:solidFill>
                  <a:schemeClr val="bg1"/>
                </a:solidFill>
              </a:rPr>
              <a:t>УПРАВЛЕНЧЕСКОЙ КОМПЕТЕНЦИИ</a:t>
            </a:r>
          </a:p>
        </p:txBody>
      </p:sp>
    </p:spTree>
    <p:extLst>
      <p:ext uri="{BB962C8B-B14F-4D97-AF65-F5344CB8AC3E}">
        <p14:creationId xmlns:p14="http://schemas.microsoft.com/office/powerpoint/2010/main" val="1503446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FE193F9-00B0-4DFB-B078-527ABD73A3A9}"/>
              </a:ext>
            </a:extLst>
          </p:cNvPr>
          <p:cNvSpPr txBox="1"/>
          <p:nvPr/>
        </p:nvSpPr>
        <p:spPr>
          <a:xfrm>
            <a:off x="1597025" y="981670"/>
            <a:ext cx="97097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spc="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ОПТИМАЛЬНЫЙ ПОДХОД</a:t>
            </a:r>
            <a:endParaRPr lang="en-US" sz="5400" spc="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2325C0-D59D-4A30-8124-F02EBF00E6C8}"/>
              </a:ext>
            </a:extLst>
          </p:cNvPr>
          <p:cNvSpPr txBox="1"/>
          <p:nvPr/>
        </p:nvSpPr>
        <p:spPr>
          <a:xfrm>
            <a:off x="21163981" y="12710714"/>
            <a:ext cx="3213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ea typeface="Times New Roman" panose="02020603050405020304" pitchFamily="18" charset="0"/>
              </a:rPr>
              <a:t>Basic LEAN</a:t>
            </a:r>
            <a:endParaRPr lang="en-US" sz="4400" spc="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5400000">
            <a:off x="1633672" y="2649599"/>
            <a:ext cx="1421119" cy="1151122"/>
          </a:xfrm>
          <a:prstGeom prst="triangle">
            <a:avLst/>
          </a:prstGeom>
          <a:solidFill>
            <a:srgbClr val="183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b="1" dirty="0">
                <a:latin typeface="Tahoma" panose="020B0604030504040204" pitchFamily="34" charset="0"/>
              </a:rPr>
              <a:t>1</a:t>
            </a:r>
            <a:endParaRPr lang="ru-RU" b="1" dirty="0">
              <a:latin typeface="Tahoma" panose="020B0604030504040204" pitchFamily="34" charset="0"/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 rot="5400000">
            <a:off x="1614427" y="4021199"/>
            <a:ext cx="1421119" cy="1151122"/>
          </a:xfrm>
          <a:prstGeom prst="triangle">
            <a:avLst/>
          </a:prstGeom>
          <a:solidFill>
            <a:srgbClr val="183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b="1" dirty="0">
                <a:latin typeface="Tahoma" panose="020B0604030504040204" pitchFamily="34" charset="0"/>
              </a:rPr>
              <a:t>2</a:t>
            </a:r>
            <a:endParaRPr lang="ru-RU" b="1" dirty="0">
              <a:latin typeface="Tahoma" panose="020B0604030504040204" pitchFamily="34" charset="0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1614427" y="5392799"/>
            <a:ext cx="1421119" cy="1151122"/>
          </a:xfrm>
          <a:prstGeom prst="triangle">
            <a:avLst/>
          </a:prstGeom>
          <a:solidFill>
            <a:srgbClr val="183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b="1" dirty="0">
                <a:latin typeface="Tahoma" panose="020B0604030504040204" pitchFamily="34" charset="0"/>
              </a:rPr>
              <a:t>3</a:t>
            </a:r>
            <a:endParaRPr lang="ru-RU" b="1" dirty="0">
              <a:latin typeface="Tahoma" panose="020B0604030504040204" pitchFamily="34" charset="0"/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 rot="5400000">
            <a:off x="1614427" y="6791079"/>
            <a:ext cx="1421119" cy="1151122"/>
          </a:xfrm>
          <a:prstGeom prst="triangle">
            <a:avLst/>
          </a:prstGeom>
          <a:solidFill>
            <a:srgbClr val="183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b="1" dirty="0">
                <a:latin typeface="Tahoma" panose="020B0604030504040204" pitchFamily="34" charset="0"/>
              </a:rPr>
              <a:t>4</a:t>
            </a:r>
            <a:endParaRPr lang="ru-RU" b="1" dirty="0">
              <a:latin typeface="Tahoma" panose="020B0604030504040204" pitchFamily="34" charset="0"/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 rot="5400000">
            <a:off x="1614427" y="8059799"/>
            <a:ext cx="1421119" cy="1151122"/>
          </a:xfrm>
          <a:prstGeom prst="triangle">
            <a:avLst/>
          </a:prstGeom>
          <a:solidFill>
            <a:srgbClr val="183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b="1" dirty="0">
                <a:latin typeface="Tahoma" panose="020B0604030504040204" pitchFamily="34" charset="0"/>
              </a:rPr>
              <a:t>5</a:t>
            </a:r>
            <a:endParaRPr lang="ru-RU" b="1" dirty="0">
              <a:latin typeface="Tahoma" panose="020B0604030504040204" pitchFamily="34" charset="0"/>
            </a:endParaRPr>
          </a:p>
        </p:txBody>
      </p:sp>
      <p:sp>
        <p:nvSpPr>
          <p:cNvPr id="25" name="Равнобедренный треугольник 24"/>
          <p:cNvSpPr/>
          <p:nvPr/>
        </p:nvSpPr>
        <p:spPr>
          <a:xfrm rot="5400000">
            <a:off x="1614427" y="9446619"/>
            <a:ext cx="1421119" cy="1151122"/>
          </a:xfrm>
          <a:prstGeom prst="triangle">
            <a:avLst/>
          </a:prstGeom>
          <a:solidFill>
            <a:srgbClr val="183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b="1" dirty="0">
                <a:latin typeface="Tahoma" panose="020B0604030504040204" pitchFamily="34" charset="0"/>
              </a:rPr>
              <a:t>6</a:t>
            </a:r>
            <a:endParaRPr lang="ru-RU" b="1" dirty="0">
              <a:latin typeface="Tahoma" panose="020B0604030504040204" pitchFamily="34" charset="0"/>
            </a:endParaRPr>
          </a:p>
        </p:txBody>
      </p:sp>
      <p:sp>
        <p:nvSpPr>
          <p:cNvPr id="26" name="Равнобедренный треугольник 25"/>
          <p:cNvSpPr/>
          <p:nvPr/>
        </p:nvSpPr>
        <p:spPr>
          <a:xfrm rot="5400000">
            <a:off x="1614427" y="12250799"/>
            <a:ext cx="1421119" cy="1151122"/>
          </a:xfrm>
          <a:prstGeom prst="triangle">
            <a:avLst/>
          </a:prstGeom>
          <a:solidFill>
            <a:srgbClr val="183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b="1" dirty="0">
                <a:latin typeface="Tahoma" panose="020B0604030504040204" pitchFamily="34" charset="0"/>
              </a:rPr>
              <a:t>8</a:t>
            </a:r>
            <a:endParaRPr lang="ru-RU" b="1" dirty="0">
              <a:latin typeface="Tahoma" panose="020B0604030504040204" pitchFamily="34" charset="0"/>
            </a:endParaRPr>
          </a:p>
        </p:txBody>
      </p:sp>
      <p:sp>
        <p:nvSpPr>
          <p:cNvPr id="27" name="Равнобедренный треугольник 26"/>
          <p:cNvSpPr/>
          <p:nvPr/>
        </p:nvSpPr>
        <p:spPr>
          <a:xfrm rot="5400000">
            <a:off x="1614427" y="10802999"/>
            <a:ext cx="1421119" cy="1151122"/>
          </a:xfrm>
          <a:prstGeom prst="triangle">
            <a:avLst/>
          </a:prstGeom>
          <a:solidFill>
            <a:srgbClr val="183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b="1" dirty="0">
                <a:latin typeface="Tahoma" panose="020B0604030504040204" pitchFamily="34" charset="0"/>
              </a:rPr>
              <a:t>7</a:t>
            </a:r>
            <a:endParaRPr lang="ru-RU" b="1" dirty="0">
              <a:latin typeface="Tahoma" panose="020B0604030504040204" pitchFamily="34" charset="0"/>
            </a:endParaRPr>
          </a:p>
        </p:txBody>
      </p:sp>
      <p:pic>
        <p:nvPicPr>
          <p:cNvPr id="1028" name="Picture 4" descr="minimalist photography of spiral stru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7" r="20440"/>
          <a:stretch/>
        </p:blipFill>
        <p:spPr bwMode="auto">
          <a:xfrm>
            <a:off x="16298333" y="0"/>
            <a:ext cx="8079317" cy="1369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F805A535-2C44-449D-A88F-40764BF569B3}"/>
              </a:ext>
            </a:extLst>
          </p:cNvPr>
          <p:cNvSpPr/>
          <p:nvPr/>
        </p:nvSpPr>
        <p:spPr>
          <a:xfrm>
            <a:off x="16298333" y="0"/>
            <a:ext cx="7396692" cy="13716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089725" y="2286000"/>
            <a:ext cx="18074256" cy="1117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ru-RU" dirty="0">
                <a:solidFill>
                  <a:schemeClr val="tx2"/>
                </a:solidFill>
              </a:rPr>
              <a:t>ОБУЧЕНИЕ РУКОВОДИТЕЛЕЙ</a:t>
            </a:r>
          </a:p>
          <a:p>
            <a:pPr>
              <a:lnSpc>
                <a:spcPct val="250000"/>
              </a:lnSpc>
            </a:pPr>
            <a:r>
              <a:rPr lang="ru-RU" dirty="0">
                <a:solidFill>
                  <a:schemeClr val="tx2"/>
                </a:solidFill>
              </a:rPr>
              <a:t>ОБУЧЕНИЕ ПЕРСОНАЛА</a:t>
            </a:r>
          </a:p>
          <a:p>
            <a:pPr>
              <a:lnSpc>
                <a:spcPct val="250000"/>
              </a:lnSpc>
            </a:pPr>
            <a:r>
              <a:rPr lang="ru-RU" dirty="0">
                <a:solidFill>
                  <a:schemeClr val="tx2"/>
                </a:solidFill>
              </a:rPr>
              <a:t>ОПРЕДЕЛЕНИЕ АГЕНТА ИЗМЕНЕНИЙ ВНУТРИ КОМПАНИИ (LEAN МЕНЕДЖЕР)</a:t>
            </a:r>
          </a:p>
          <a:p>
            <a:pPr>
              <a:lnSpc>
                <a:spcPct val="250000"/>
              </a:lnSpc>
            </a:pPr>
            <a:r>
              <a:rPr lang="ru-RU" dirty="0">
                <a:solidFill>
                  <a:schemeClr val="tx2"/>
                </a:solidFill>
              </a:rPr>
              <a:t>ФОРМИРОВАНИЕ КОМАНДЫ</a:t>
            </a:r>
          </a:p>
          <a:p>
            <a:pPr>
              <a:lnSpc>
                <a:spcPct val="250000"/>
              </a:lnSpc>
            </a:pPr>
            <a:r>
              <a:rPr lang="ru-RU" dirty="0">
                <a:solidFill>
                  <a:schemeClr val="tx2"/>
                </a:solidFill>
              </a:rPr>
              <a:t>ПРИВЛЕЧЕНИЕ КОНСУЛЬТАНТОВ ПОД ОПРЕДЕЛЕННЫЕ ПОТРЕБНОСТИ</a:t>
            </a:r>
          </a:p>
          <a:p>
            <a:pPr>
              <a:lnSpc>
                <a:spcPct val="250000"/>
              </a:lnSpc>
            </a:pPr>
            <a:r>
              <a:rPr lang="ru-RU" dirty="0">
                <a:solidFill>
                  <a:schemeClr val="tx2"/>
                </a:solidFill>
              </a:rPr>
              <a:t>ПОСЕЩЕНИЕ ПРЕДПРИЯТИЙ, НА КОТОРЫХ ВНЕДРЕН LEAN ПОДХОД</a:t>
            </a:r>
          </a:p>
          <a:p>
            <a:pPr>
              <a:lnSpc>
                <a:spcPct val="250000"/>
              </a:lnSpc>
            </a:pPr>
            <a:r>
              <a:rPr lang="ru-RU" dirty="0">
                <a:solidFill>
                  <a:schemeClr val="tx2"/>
                </a:solidFill>
              </a:rPr>
              <a:t>ПОСЕЩЕНИЕ МЕРОПРИЯТИЙ, ПОСВЯЩЕННЫХ LEAN, БЕРЕЖЛИВОМУ ПРОИЗВОДСТВУ, КАЙДЗЕН</a:t>
            </a:r>
          </a:p>
        </p:txBody>
      </p:sp>
    </p:spTree>
    <p:extLst>
      <p:ext uri="{BB962C8B-B14F-4D97-AF65-F5344CB8AC3E}">
        <p14:creationId xmlns:p14="http://schemas.microsoft.com/office/powerpoint/2010/main" val="669016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7C00F5-EE6B-4FBC-8A0D-E3BACA6EB2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7" b="29577"/>
          <a:stretch>
            <a:fillRect/>
          </a:stretch>
        </p:blipFill>
        <p:spPr>
          <a:xfrm>
            <a:off x="0" y="6858000"/>
            <a:ext cx="24377650" cy="6858000"/>
          </a:xfrm>
        </p:spPr>
      </p:pic>
      <p:sp>
        <p:nvSpPr>
          <p:cNvPr id="26" name="TextBox 25"/>
          <p:cNvSpPr txBox="1"/>
          <p:nvPr/>
        </p:nvSpPr>
        <p:spPr>
          <a:xfrm>
            <a:off x="835025" y="3200400"/>
            <a:ext cx="2103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400" b="1" spc="300" dirty="0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</a:rPr>
              <a:t>ЛИДЕРСТВО ПРИ ВНЕДРЕНИИ </a:t>
            </a:r>
            <a:r>
              <a:rPr lang="en-US" sz="8400" b="1" spc="300" dirty="0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</a:rPr>
              <a:t>LEAN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20825" y="11525774"/>
            <a:ext cx="1011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i="1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Сотрудники не будут слушать, что Вы говорите, </a:t>
            </a:r>
          </a:p>
          <a:p>
            <a:pPr>
              <a:lnSpc>
                <a:spcPct val="150000"/>
              </a:lnSpc>
            </a:pPr>
            <a:r>
              <a:rPr lang="ru-RU" sz="3200" i="1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они будут смотреть, что Вы делаете.</a:t>
            </a:r>
            <a:endParaRPr lang="en-US" sz="3200" i="1" dirty="0">
              <a:solidFill>
                <a:schemeClr val="bg1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8825" y="838200"/>
            <a:ext cx="121655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5400" spc="6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РОЛЬ ВЫСШЕГО РУКОВОДСТВА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11C20B-FD2F-460B-AACB-64D932EEAFFF}"/>
              </a:ext>
            </a:extLst>
          </p:cNvPr>
          <p:cNvSpPr txBox="1"/>
          <p:nvPr/>
        </p:nvSpPr>
        <p:spPr>
          <a:xfrm>
            <a:off x="21163981" y="12710714"/>
            <a:ext cx="3213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ea typeface="Times New Roman" panose="02020603050405020304" pitchFamily="18" charset="0"/>
              </a:rPr>
              <a:t>Basic LEAN</a:t>
            </a:r>
            <a:endParaRPr lang="en-US" sz="4400" spc="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051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8215700" y="4267200"/>
            <a:ext cx="15137089" cy="2308324"/>
          </a:xfrm>
          <a:prstGeom prst="rect">
            <a:avLst/>
          </a:prstGeom>
          <a:noFill/>
          <a:ln>
            <a:gradFill>
              <a:gsLst>
                <a:gs pos="2400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LEAN </a:t>
            </a:r>
            <a:r>
              <a:rPr lang="ru-RU" dirty="0">
                <a:solidFill>
                  <a:schemeClr val="tx2"/>
                </a:solidFill>
              </a:rPr>
              <a:t>подход к управлению должен быть </a:t>
            </a:r>
            <a:r>
              <a:rPr lang="ru-RU" u="sng" dirty="0">
                <a:solidFill>
                  <a:schemeClr val="tx2"/>
                </a:solidFill>
              </a:rPr>
              <a:t>стратегическим решением</a:t>
            </a:r>
            <a:r>
              <a:rPr lang="ru-RU" dirty="0">
                <a:solidFill>
                  <a:schemeClr val="tx2"/>
                </a:solidFill>
              </a:rPr>
              <a:t>. Которое компания должна принять, и которому должна следовать. </a:t>
            </a:r>
            <a:r>
              <a:rPr lang="en-US" dirty="0">
                <a:solidFill>
                  <a:schemeClr val="tx2"/>
                </a:solidFill>
              </a:rPr>
              <a:t>LEAN</a:t>
            </a:r>
            <a:r>
              <a:rPr lang="ru-RU" dirty="0">
                <a:solidFill>
                  <a:schemeClr val="tx2"/>
                </a:solidFill>
              </a:rPr>
              <a:t> инициативам должен отдаваться высокий приоритет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215700" y="6781800"/>
            <a:ext cx="15096395" cy="2308324"/>
          </a:xfrm>
          <a:prstGeom prst="rect">
            <a:avLst/>
          </a:prstGeom>
          <a:noFill/>
          <a:ln>
            <a:gradFill>
              <a:gsLst>
                <a:gs pos="2400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>
                <a:solidFill>
                  <a:schemeClr val="tx2"/>
                </a:solidFill>
              </a:rPr>
              <a:t>Невозможно добиться желаемых результатов,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если персонал не видит </a:t>
            </a:r>
            <a:r>
              <a:rPr lang="ru-RU" u="sng" dirty="0">
                <a:solidFill>
                  <a:schemeClr val="tx2"/>
                </a:solidFill>
              </a:rPr>
              <a:t>РЕАЛЬНОЙ заинтересованности руководства</a:t>
            </a:r>
            <a:r>
              <a:rPr lang="ru-RU" dirty="0">
                <a:solidFill>
                  <a:schemeClr val="tx2"/>
                </a:solidFill>
              </a:rPr>
              <a:t>, если руководство не создает условия для развития культуры бережливого производства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215700" y="11430000"/>
            <a:ext cx="15137090" cy="1754326"/>
          </a:xfrm>
          <a:prstGeom prst="rect">
            <a:avLst/>
          </a:prstGeom>
          <a:noFill/>
          <a:ln>
            <a:gradFill>
              <a:gsLst>
                <a:gs pos="2400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>
                <a:solidFill>
                  <a:schemeClr val="tx2"/>
                </a:solidFill>
              </a:rPr>
              <a:t>Подход </a:t>
            </a:r>
            <a:r>
              <a:rPr lang="en-US" dirty="0">
                <a:solidFill>
                  <a:schemeClr val="tx2"/>
                </a:solidFill>
              </a:rPr>
              <a:t>LEAN</a:t>
            </a:r>
            <a:r>
              <a:rPr lang="ru-RU" dirty="0">
                <a:solidFill>
                  <a:schemeClr val="tx2"/>
                </a:solidFill>
              </a:rPr>
              <a:t> и Кайдзен предполагают улучшение маленькими шагами но на постоянной основе. Это не быстрый прорыв, а </a:t>
            </a:r>
            <a:r>
              <a:rPr lang="ru-RU" u="sng" dirty="0">
                <a:solidFill>
                  <a:schemeClr val="tx2"/>
                </a:solidFill>
              </a:rPr>
              <a:t>подход постоянного улучшения</a:t>
            </a:r>
            <a:endParaRPr lang="en-US" u="sng" dirty="0">
              <a:solidFill>
                <a:schemeClr val="tx2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F1AEB54-C436-46CF-8029-A424DC843EED}"/>
              </a:ext>
            </a:extLst>
          </p:cNvPr>
          <p:cNvSpPr txBox="1"/>
          <p:nvPr/>
        </p:nvSpPr>
        <p:spPr>
          <a:xfrm>
            <a:off x="8215700" y="9372600"/>
            <a:ext cx="15096395" cy="1754326"/>
          </a:xfrm>
          <a:prstGeom prst="rect">
            <a:avLst/>
          </a:prstGeom>
          <a:noFill/>
          <a:ln>
            <a:gradFill>
              <a:gsLst>
                <a:gs pos="2400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>
                <a:solidFill>
                  <a:schemeClr val="tx2"/>
                </a:solidFill>
              </a:rPr>
              <a:t>Сотрудники занимающиеся внедрением </a:t>
            </a:r>
            <a:r>
              <a:rPr lang="en-US" dirty="0">
                <a:solidFill>
                  <a:schemeClr val="tx2"/>
                </a:solidFill>
              </a:rPr>
              <a:t>LEAN </a:t>
            </a:r>
            <a:r>
              <a:rPr lang="ru-RU" dirty="0">
                <a:solidFill>
                  <a:schemeClr val="tx2"/>
                </a:solidFill>
              </a:rPr>
              <a:t>должны </a:t>
            </a:r>
            <a:r>
              <a:rPr lang="ru-RU" u="sng" dirty="0">
                <a:solidFill>
                  <a:schemeClr val="tx2"/>
                </a:solidFill>
              </a:rPr>
              <a:t>иметь соответствующие знания </a:t>
            </a:r>
            <a:r>
              <a:rPr lang="ru-RU" dirty="0">
                <a:solidFill>
                  <a:schemeClr val="tx2"/>
                </a:solidFill>
              </a:rPr>
              <a:t>в области, а также адекватные задачам ресурсы и полномочия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2A763C5-2120-4823-931E-7160C4D218C2}"/>
              </a:ext>
            </a:extLst>
          </p:cNvPr>
          <p:cNvSpPr txBox="1"/>
          <p:nvPr/>
        </p:nvSpPr>
        <p:spPr>
          <a:xfrm>
            <a:off x="21163981" y="13022759"/>
            <a:ext cx="3213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ea typeface="Times New Roman" panose="02020603050405020304" pitchFamily="18" charset="0"/>
              </a:rPr>
              <a:t>Basic LEAN</a:t>
            </a:r>
            <a:endParaRPr lang="en-US" sz="4400" spc="600" dirty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97B94C5-A1E4-4113-B225-5CDCA7E92A7A}"/>
              </a:ext>
            </a:extLst>
          </p:cNvPr>
          <p:cNvSpPr txBox="1"/>
          <p:nvPr/>
        </p:nvSpPr>
        <p:spPr>
          <a:xfrm>
            <a:off x="550895" y="762000"/>
            <a:ext cx="22219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spc="6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ru-RU" dirty="0"/>
              <a:t>ОШИБКИ РУКОВОДИТЕЛЕЙ ПРИ ВНЕДРЕНИИ </a:t>
            </a:r>
            <a:r>
              <a:rPr lang="en-US" dirty="0"/>
              <a:t>LEAN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15701" y="2124469"/>
            <a:ext cx="15137090" cy="1905000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2400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2"/>
                </a:solidFill>
              </a:rPr>
              <a:t>Полностью стабильной ситуации добиться конечно невозможно, но </a:t>
            </a:r>
            <a:r>
              <a:rPr lang="ru-RU" u="sng" dirty="0">
                <a:solidFill>
                  <a:schemeClr val="tx2"/>
                </a:solidFill>
              </a:rPr>
              <a:t>определенный уровень стабилизации процессов </a:t>
            </a:r>
            <a:r>
              <a:rPr lang="ru-RU" dirty="0">
                <a:solidFill>
                  <a:schemeClr val="tx2"/>
                </a:solidFill>
              </a:rPr>
              <a:t>должен произойти до начала внедрения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606425" y="2097048"/>
            <a:ext cx="7609275" cy="1932421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2"/>
                </a:solidFill>
              </a:rPr>
              <a:t>Внедрять LEAN в состоянии </a:t>
            </a:r>
          </a:p>
          <a:p>
            <a:r>
              <a:rPr lang="ru-RU" b="1" dirty="0">
                <a:solidFill>
                  <a:schemeClr val="tx2"/>
                </a:solidFill>
              </a:rPr>
              <a:t>полного хаоса</a:t>
            </a:r>
          </a:p>
        </p:txBody>
      </p:sp>
      <p:sp>
        <p:nvSpPr>
          <p:cNvPr id="19" name="Пятиугольник 18"/>
          <p:cNvSpPr/>
          <p:nvPr/>
        </p:nvSpPr>
        <p:spPr>
          <a:xfrm>
            <a:off x="606425" y="4179499"/>
            <a:ext cx="7609275" cy="2335388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2"/>
                </a:solidFill>
              </a:rPr>
              <a:t>Относится к внедрению LEAN как к эксперименту </a:t>
            </a:r>
          </a:p>
          <a:p>
            <a:r>
              <a:rPr lang="ru-RU" b="1" dirty="0">
                <a:solidFill>
                  <a:schemeClr val="tx2"/>
                </a:solidFill>
              </a:rPr>
              <a:t>– </a:t>
            </a:r>
            <a:r>
              <a:rPr lang="ru-RU" b="1" u="sng" dirty="0">
                <a:solidFill>
                  <a:schemeClr val="tx2"/>
                </a:solidFill>
              </a:rPr>
              <a:t>получится/не получится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606425" y="6792836"/>
            <a:ext cx="7609275" cy="2335388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2"/>
                </a:solidFill>
              </a:rPr>
              <a:t>Не принимать личного участия – назначить ответственных и отстраниться от процесса</a:t>
            </a:r>
          </a:p>
        </p:txBody>
      </p:sp>
      <p:sp>
        <p:nvSpPr>
          <p:cNvPr id="21" name="Пятиугольник 20"/>
          <p:cNvSpPr/>
          <p:nvPr/>
        </p:nvSpPr>
        <p:spPr>
          <a:xfrm>
            <a:off x="606424" y="9372600"/>
            <a:ext cx="7609275" cy="1754326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2"/>
                </a:solidFill>
              </a:rPr>
              <a:t>Поручить внедрение LEAN </a:t>
            </a:r>
          </a:p>
          <a:p>
            <a:r>
              <a:rPr lang="ru-RU" b="1" dirty="0">
                <a:solidFill>
                  <a:schemeClr val="tx2"/>
                </a:solidFill>
              </a:rPr>
              <a:t>неподготовленному персоналу</a:t>
            </a:r>
          </a:p>
        </p:txBody>
      </p:sp>
      <p:sp>
        <p:nvSpPr>
          <p:cNvPr id="22" name="Пятиугольник 21"/>
          <p:cNvSpPr/>
          <p:nvPr/>
        </p:nvSpPr>
        <p:spPr>
          <a:xfrm>
            <a:off x="627248" y="11430000"/>
            <a:ext cx="7609275" cy="1754327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2"/>
                </a:solidFill>
              </a:rPr>
              <a:t>Ожидать быстрых</a:t>
            </a:r>
          </a:p>
          <a:p>
            <a:r>
              <a:rPr lang="ru-RU" b="1" dirty="0">
                <a:solidFill>
                  <a:schemeClr val="tx2"/>
                </a:solidFill>
              </a:rPr>
              <a:t>результатов </a:t>
            </a:r>
          </a:p>
        </p:txBody>
      </p:sp>
    </p:spTree>
    <p:extLst>
      <p:ext uri="{BB962C8B-B14F-4D97-AF65-F5344CB8AC3E}">
        <p14:creationId xmlns:p14="http://schemas.microsoft.com/office/powerpoint/2010/main" val="2499617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0875391-9C15-4510-9D06-128AC95F5C6D}"/>
              </a:ext>
            </a:extLst>
          </p:cNvPr>
          <p:cNvSpPr txBox="1"/>
          <p:nvPr/>
        </p:nvSpPr>
        <p:spPr>
          <a:xfrm>
            <a:off x="12002770" y="8003541"/>
            <a:ext cx="11506199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spc="300" dirty="0">
                <a:solidFill>
                  <a:schemeClr val="bg2"/>
                </a:solidFill>
                <a:latin typeface="Tahoma" panose="020B0604030504040204" pitchFamily="34" charset="0"/>
                <a:ea typeface="+mj-ea"/>
                <a:cs typeface="+mj-cs"/>
              </a:rPr>
              <a:t>ПРОГРАММА</a:t>
            </a:r>
            <a:r>
              <a:rPr lang="uk-UA" sz="6600" b="1" spc="300" dirty="0">
                <a:solidFill>
                  <a:schemeClr val="bg2"/>
                </a:solidFill>
                <a:latin typeface="Tahoma" panose="020B0604030504040204" pitchFamily="34" charset="0"/>
                <a:ea typeface="+mj-ea"/>
                <a:cs typeface="+mj-cs"/>
              </a:rPr>
              <a:t> </a:t>
            </a:r>
            <a:r>
              <a:rPr lang="en-US" sz="6600" b="1" spc="300" dirty="0">
                <a:solidFill>
                  <a:schemeClr val="bg2"/>
                </a:solidFill>
                <a:latin typeface="Tahoma" panose="020B0604030504040204" pitchFamily="34" charset="0"/>
                <a:ea typeface="+mj-ea"/>
                <a:cs typeface="+mj-cs"/>
              </a:rPr>
              <a:t>ОБУЧЕНИЯ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600" b="1" spc="300" dirty="0">
              <a:solidFill>
                <a:schemeClr val="bg2"/>
              </a:solidFill>
              <a:latin typeface="Tahoma" panose="020B0604030504040204" pitchFamily="34" charset="0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spc="300" dirty="0">
                <a:solidFill>
                  <a:schemeClr val="bg2"/>
                </a:solidFill>
                <a:latin typeface="Tahoma" panose="020B0604030504040204" pitchFamily="34" charset="0"/>
                <a:ea typeface="+mj-ea"/>
                <a:cs typeface="+mj-cs"/>
              </a:rPr>
              <a:t>Basic LEAN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342349" cy="13716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F0B636D-23AA-4831-A230-D3477C779AC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9" r="17992"/>
          <a:stretch/>
        </p:blipFill>
        <p:spPr>
          <a:xfrm>
            <a:off x="0" y="10"/>
            <a:ext cx="12188825" cy="13715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62207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34777" y="1040382"/>
            <a:ext cx="9741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spc="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ПОЛОЖЕНИЯ</a:t>
            </a:r>
            <a:endParaRPr lang="en-US" sz="5400" spc="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B0CBF11-B6BC-4AFC-A7BE-221560733E7E}"/>
              </a:ext>
            </a:extLst>
          </p:cNvPr>
          <p:cNvSpPr/>
          <p:nvPr/>
        </p:nvSpPr>
        <p:spPr>
          <a:xfrm>
            <a:off x="834777" y="2488109"/>
            <a:ext cx="14611538" cy="10618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Aft>
                <a:spcPts val="0"/>
              </a:spcAft>
              <a:buFont typeface="Tahoma" panose="020B0604030504040204" pitchFamily="34" charset="0"/>
              <a:buChar char="‣"/>
            </a:pPr>
            <a:r>
              <a:rPr lang="ru-RU" dirty="0">
                <a:solidFill>
                  <a:schemeClr val="tx2"/>
                </a:solidFill>
                <a:ea typeface="Times New Roman" panose="02020603050405020304" pitchFamily="18" charset="0"/>
              </a:rPr>
              <a:t>Программа курса «</a:t>
            </a:r>
            <a:r>
              <a:rPr lang="en-US" dirty="0">
                <a:solidFill>
                  <a:schemeClr val="tx2"/>
                </a:solidFill>
                <a:ea typeface="Times New Roman" panose="02020603050405020304" pitchFamily="18" charset="0"/>
              </a:rPr>
              <a:t>Basic LEAN</a:t>
            </a:r>
            <a:r>
              <a:rPr lang="ru-RU" dirty="0">
                <a:solidFill>
                  <a:schemeClr val="tx2"/>
                </a:solidFill>
                <a:ea typeface="Times New Roman" panose="02020603050405020304" pitchFamily="18" charset="0"/>
              </a:rPr>
              <a:t>» проводится по инициативе Ассоциации УЦСС </a:t>
            </a:r>
          </a:p>
          <a:p>
            <a:pPr marL="571500" indent="-571500">
              <a:spcAft>
                <a:spcPts val="0"/>
              </a:spcAft>
              <a:buFont typeface="Tahoma" panose="020B0604030504040204" pitchFamily="34" charset="0"/>
              <a:buChar char="‣"/>
            </a:pPr>
            <a:endParaRPr lang="ru-RU" dirty="0">
              <a:solidFill>
                <a:schemeClr val="tx2"/>
              </a:solidFill>
              <a:ea typeface="Times New Roman" panose="02020603050405020304" pitchFamily="18" charset="0"/>
            </a:endParaRPr>
          </a:p>
          <a:p>
            <a:pPr marL="571500" indent="-571500">
              <a:spcAft>
                <a:spcPts val="0"/>
              </a:spcAft>
              <a:buFont typeface="Tahoma" panose="020B0604030504040204" pitchFamily="34" charset="0"/>
              <a:buChar char="‣"/>
            </a:pPr>
            <a:r>
              <a:rPr lang="ru-RU" dirty="0">
                <a:solidFill>
                  <a:schemeClr val="tx2"/>
                </a:solidFill>
                <a:ea typeface="Times New Roman" panose="02020603050405020304" pitchFamily="18" charset="0"/>
              </a:rPr>
              <a:t>Ассоциация действует в интересах участников УЦСС и отрасли </a:t>
            </a:r>
            <a:r>
              <a:rPr lang="ru-RU" dirty="0" err="1">
                <a:solidFill>
                  <a:schemeClr val="tx2"/>
                </a:solidFill>
                <a:ea typeface="Times New Roman" panose="02020603050405020304" pitchFamily="18" charset="0"/>
              </a:rPr>
              <a:t>металлостроительства</a:t>
            </a:r>
            <a:endParaRPr lang="ru-RU" dirty="0">
              <a:solidFill>
                <a:schemeClr val="tx2"/>
              </a:solidFill>
              <a:ea typeface="Times New Roman" panose="02020603050405020304" pitchFamily="18" charset="0"/>
            </a:endParaRPr>
          </a:p>
          <a:p>
            <a:pPr marL="571500" indent="-571500">
              <a:spcAft>
                <a:spcPts val="0"/>
              </a:spcAft>
              <a:buFont typeface="Tahoma" panose="020B0604030504040204" pitchFamily="34" charset="0"/>
              <a:buChar char="‣"/>
            </a:pPr>
            <a:endParaRPr lang="ru-RU" dirty="0">
              <a:solidFill>
                <a:schemeClr val="tx2"/>
              </a:solidFill>
              <a:ea typeface="Times New Roman" panose="02020603050405020304" pitchFamily="18" charset="0"/>
            </a:endParaRPr>
          </a:p>
          <a:p>
            <a:pPr marL="571500" indent="-571500">
              <a:spcAft>
                <a:spcPts val="0"/>
              </a:spcAft>
              <a:buFont typeface="Tahoma" panose="020B0604030504040204" pitchFamily="34" charset="0"/>
              <a:buChar char="‣"/>
            </a:pPr>
            <a:r>
              <a:rPr lang="ru-RU" dirty="0">
                <a:solidFill>
                  <a:schemeClr val="tx2"/>
                </a:solidFill>
                <a:ea typeface="Times New Roman" panose="02020603050405020304" pitchFamily="18" charset="0"/>
              </a:rPr>
              <a:t>Формат и наполнение программы согласовывается УЦСС</a:t>
            </a:r>
          </a:p>
          <a:p>
            <a:pPr marL="571500" indent="-571500">
              <a:spcAft>
                <a:spcPts val="0"/>
              </a:spcAft>
              <a:buFont typeface="Tahoma" panose="020B0604030504040204" pitchFamily="34" charset="0"/>
              <a:buChar char="‣"/>
            </a:pPr>
            <a:endParaRPr lang="ru-RU" dirty="0">
              <a:solidFill>
                <a:schemeClr val="tx2"/>
              </a:solidFill>
              <a:ea typeface="Times New Roman" panose="02020603050405020304" pitchFamily="18" charset="0"/>
            </a:endParaRPr>
          </a:p>
          <a:p>
            <a:pPr marL="571500" indent="-571500">
              <a:spcAft>
                <a:spcPts val="0"/>
              </a:spcAft>
              <a:buFont typeface="Tahoma" panose="020B0604030504040204" pitchFamily="34" charset="0"/>
              <a:buChar char="‣"/>
            </a:pPr>
            <a:r>
              <a:rPr lang="ru-RU" dirty="0">
                <a:solidFill>
                  <a:schemeClr val="tx2"/>
                </a:solidFill>
                <a:ea typeface="Times New Roman" panose="02020603050405020304" pitchFamily="18" charset="0"/>
              </a:rPr>
              <a:t>Со стороны УЦСС назначается куратор программы, который отвечает за организацию процесса, подбор тренеров для курса, заключение договоров, подготовку и адаптацию материалов для курса</a:t>
            </a:r>
          </a:p>
          <a:p>
            <a:pPr marL="571500" indent="-571500">
              <a:spcAft>
                <a:spcPts val="0"/>
              </a:spcAft>
              <a:buFont typeface="Tahoma" panose="020B0604030504040204" pitchFamily="34" charset="0"/>
              <a:buChar char="‣"/>
            </a:pPr>
            <a:endParaRPr lang="ru-RU" dirty="0">
              <a:solidFill>
                <a:schemeClr val="tx2"/>
              </a:solidFill>
              <a:ea typeface="Times New Roman" panose="02020603050405020304" pitchFamily="18" charset="0"/>
            </a:endParaRPr>
          </a:p>
          <a:p>
            <a:pPr marL="571500" indent="-571500">
              <a:spcAft>
                <a:spcPts val="0"/>
              </a:spcAft>
              <a:buFont typeface="Tahoma" panose="020B0604030504040204" pitchFamily="34" charset="0"/>
              <a:buChar char="‣"/>
            </a:pPr>
            <a:r>
              <a:rPr lang="ru-RU" dirty="0">
                <a:solidFill>
                  <a:schemeClr val="tx2"/>
                </a:solidFill>
                <a:ea typeface="Times New Roman" panose="02020603050405020304" pitchFamily="18" charset="0"/>
              </a:rPr>
              <a:t>Ассоциация оставляет за собой право контроля процесса обучения, исходя из интересов участников ассоциации, и может инициировать замену тренеров курса</a:t>
            </a:r>
          </a:p>
          <a:p>
            <a:pPr marL="571500" indent="-571500">
              <a:spcAft>
                <a:spcPts val="0"/>
              </a:spcAft>
              <a:buFont typeface="Tahoma" panose="020B0604030504040204" pitchFamily="34" charset="0"/>
              <a:buChar char="‣"/>
            </a:pPr>
            <a:endParaRPr lang="ru-RU" dirty="0">
              <a:solidFill>
                <a:schemeClr val="tx2"/>
              </a:solidFill>
              <a:ea typeface="Times New Roman" panose="02020603050405020304" pitchFamily="18" charset="0"/>
            </a:endParaRPr>
          </a:p>
          <a:p>
            <a:pPr marL="571500" indent="-571500">
              <a:spcAft>
                <a:spcPts val="0"/>
              </a:spcAft>
              <a:buFont typeface="Tahoma" panose="020B0604030504040204" pitchFamily="34" charset="0"/>
              <a:buChar char="‣"/>
            </a:pPr>
            <a:r>
              <a:rPr lang="ru-RU" dirty="0">
                <a:solidFill>
                  <a:schemeClr val="tx2"/>
                </a:solidFill>
                <a:ea typeface="Times New Roman" panose="02020603050405020304" pitchFamily="18" charset="0"/>
              </a:rPr>
              <a:t>Обучение проводится при поддержке Корпоративного университета </a:t>
            </a:r>
            <a:r>
              <a:rPr lang="ru-RU" dirty="0" err="1">
                <a:solidFill>
                  <a:schemeClr val="tx2"/>
                </a:solidFill>
                <a:ea typeface="Times New Roman" panose="02020603050405020304" pitchFamily="18" charset="0"/>
              </a:rPr>
              <a:t>Метинвест</a:t>
            </a:r>
            <a:r>
              <a:rPr lang="ru-RU" dirty="0">
                <a:solidFill>
                  <a:schemeClr val="tx2"/>
                </a:solidFill>
                <a:ea typeface="Times New Roman" panose="02020603050405020304" pitchFamily="18" charset="0"/>
              </a:rPr>
              <a:t>-Холдинга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13C1D2-B71C-4327-B87E-169B6AF367BC}"/>
              </a:ext>
            </a:extLst>
          </p:cNvPr>
          <p:cNvSpPr txBox="1"/>
          <p:nvPr/>
        </p:nvSpPr>
        <p:spPr>
          <a:xfrm>
            <a:off x="21233232" y="12633067"/>
            <a:ext cx="42973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a typeface="Times New Roman" panose="02020603050405020304" pitchFamily="18" charset="0"/>
              </a:rPr>
              <a:t>Basic LEAN</a:t>
            </a:r>
            <a:endParaRPr lang="en-US" sz="4400" spc="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U:\4_Marketing\Steel photo\Steel_Buildings\A contemporary skyscraper. 3D rendered Illustrati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15" y="0"/>
            <a:ext cx="792480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B4B234-38BF-41DC-8B82-306340650D24}"/>
              </a:ext>
            </a:extLst>
          </p:cNvPr>
          <p:cNvSpPr txBox="1"/>
          <p:nvPr/>
        </p:nvSpPr>
        <p:spPr>
          <a:xfrm>
            <a:off x="20799425" y="12641759"/>
            <a:ext cx="3213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2"/>
                </a:solidFill>
                <a:ea typeface="Times New Roman" panose="02020603050405020304" pitchFamily="18" charset="0"/>
              </a:rPr>
              <a:t>Basic</a:t>
            </a:r>
            <a:r>
              <a:rPr lang="en-US" sz="4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tx2"/>
                </a:solidFill>
                <a:ea typeface="Times New Roman" panose="02020603050405020304" pitchFamily="18" charset="0"/>
              </a:rPr>
              <a:t>LEAN</a:t>
            </a:r>
            <a:endParaRPr lang="en-US" sz="4400" spc="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443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145EA3-8700-4197-8EC6-2875573602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r="20605"/>
          <a:stretch/>
        </p:blipFill>
        <p:spPr>
          <a:xfrm>
            <a:off x="12564533" y="10910"/>
            <a:ext cx="11819035" cy="13705090"/>
          </a:xfrm>
          <a:prstGeom prst="rect">
            <a:avLst/>
          </a:prstGeom>
        </p:spPr>
      </p:pic>
      <p:sp>
        <p:nvSpPr>
          <p:cNvPr id="41" name="Oval 40"/>
          <p:cNvSpPr/>
          <p:nvPr/>
        </p:nvSpPr>
        <p:spPr>
          <a:xfrm>
            <a:off x="1423783" y="4343400"/>
            <a:ext cx="1392442" cy="1448165"/>
          </a:xfrm>
          <a:prstGeom prst="ellipse">
            <a:avLst/>
          </a:prstGeom>
          <a:solidFill>
            <a:srgbClr val="7FA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41D9F23-CAE6-4DB9-9531-7F64ED33183E}"/>
              </a:ext>
            </a:extLst>
          </p:cNvPr>
          <p:cNvSpPr/>
          <p:nvPr/>
        </p:nvSpPr>
        <p:spPr>
          <a:xfrm>
            <a:off x="3273426" y="6611602"/>
            <a:ext cx="8252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buSzPts val="1000"/>
              <a:tabLst>
                <a:tab pos="540385" algn="l"/>
              </a:tabLst>
            </a:pPr>
            <a:r>
              <a:rPr lang="ru-RU" dirty="0">
                <a:solidFill>
                  <a:schemeClr val="tx2"/>
                </a:solidFill>
                <a:ea typeface="Times New Roman" panose="02020603050405020304" pitchFamily="18" charset="0"/>
              </a:rPr>
              <a:t>Обучить базовым LEAN инструментам</a:t>
            </a:r>
          </a:p>
        </p:txBody>
      </p:sp>
      <p:sp>
        <p:nvSpPr>
          <p:cNvPr id="77" name="Oval 40">
            <a:extLst>
              <a:ext uri="{FF2B5EF4-FFF2-40B4-BE49-F238E27FC236}">
                <a16:creationId xmlns:a16="http://schemas.microsoft.com/office/drawing/2014/main" id="{2820C707-96C7-45E6-97E4-C84EE7BD7619}"/>
              </a:ext>
            </a:extLst>
          </p:cNvPr>
          <p:cNvSpPr/>
          <p:nvPr/>
        </p:nvSpPr>
        <p:spPr>
          <a:xfrm>
            <a:off x="1423783" y="6290467"/>
            <a:ext cx="1392442" cy="1448165"/>
          </a:xfrm>
          <a:prstGeom prst="ellipse">
            <a:avLst/>
          </a:prstGeom>
          <a:solidFill>
            <a:srgbClr val="214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78" name="Oval 40">
            <a:extLst>
              <a:ext uri="{FF2B5EF4-FFF2-40B4-BE49-F238E27FC236}">
                <a16:creationId xmlns:a16="http://schemas.microsoft.com/office/drawing/2014/main" id="{46736BAF-D671-4243-B022-D7025872F714}"/>
              </a:ext>
            </a:extLst>
          </p:cNvPr>
          <p:cNvSpPr/>
          <p:nvPr/>
        </p:nvSpPr>
        <p:spPr>
          <a:xfrm>
            <a:off x="1423783" y="8250451"/>
            <a:ext cx="1392442" cy="144816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79" name="Oval 40">
            <a:extLst>
              <a:ext uri="{FF2B5EF4-FFF2-40B4-BE49-F238E27FC236}">
                <a16:creationId xmlns:a16="http://schemas.microsoft.com/office/drawing/2014/main" id="{503BC05A-EB40-4FC9-8F68-F7D4242AF303}"/>
              </a:ext>
            </a:extLst>
          </p:cNvPr>
          <p:cNvSpPr/>
          <p:nvPr/>
        </p:nvSpPr>
        <p:spPr>
          <a:xfrm>
            <a:off x="1423782" y="10210435"/>
            <a:ext cx="1392442" cy="1448165"/>
          </a:xfrm>
          <a:prstGeom prst="ellipse">
            <a:avLst/>
          </a:prstGeom>
          <a:solidFill>
            <a:srgbClr val="183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81" name="Shape 2587">
            <a:extLst>
              <a:ext uri="{FF2B5EF4-FFF2-40B4-BE49-F238E27FC236}">
                <a16:creationId xmlns:a16="http://schemas.microsoft.com/office/drawing/2014/main" id="{AB5E2112-C1E2-44BB-A731-B5231E666B12}"/>
              </a:ext>
            </a:extLst>
          </p:cNvPr>
          <p:cNvSpPr/>
          <p:nvPr/>
        </p:nvSpPr>
        <p:spPr>
          <a:xfrm>
            <a:off x="1672113" y="4763206"/>
            <a:ext cx="728179" cy="757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/>
          </a:p>
        </p:txBody>
      </p:sp>
      <p:sp>
        <p:nvSpPr>
          <p:cNvPr id="82" name="Shape 2587">
            <a:extLst>
              <a:ext uri="{FF2B5EF4-FFF2-40B4-BE49-F238E27FC236}">
                <a16:creationId xmlns:a16="http://schemas.microsoft.com/office/drawing/2014/main" id="{079106B3-8C9A-42D2-9644-CA273533CDF9}"/>
              </a:ext>
            </a:extLst>
          </p:cNvPr>
          <p:cNvSpPr/>
          <p:nvPr/>
        </p:nvSpPr>
        <p:spPr>
          <a:xfrm>
            <a:off x="1672113" y="6718518"/>
            <a:ext cx="728179" cy="757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/>
          </a:p>
        </p:txBody>
      </p:sp>
      <p:sp>
        <p:nvSpPr>
          <p:cNvPr id="83" name="Shape 2587">
            <a:extLst>
              <a:ext uri="{FF2B5EF4-FFF2-40B4-BE49-F238E27FC236}">
                <a16:creationId xmlns:a16="http://schemas.microsoft.com/office/drawing/2014/main" id="{3901112E-E290-4F1A-95CA-01538E758C0D}"/>
              </a:ext>
            </a:extLst>
          </p:cNvPr>
          <p:cNvSpPr/>
          <p:nvPr/>
        </p:nvSpPr>
        <p:spPr>
          <a:xfrm>
            <a:off x="1672113" y="8638149"/>
            <a:ext cx="728179" cy="757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/>
          </a:p>
        </p:txBody>
      </p:sp>
      <p:sp>
        <p:nvSpPr>
          <p:cNvPr id="85" name="Shape 2587">
            <a:extLst>
              <a:ext uri="{FF2B5EF4-FFF2-40B4-BE49-F238E27FC236}">
                <a16:creationId xmlns:a16="http://schemas.microsoft.com/office/drawing/2014/main" id="{114BBBFD-D534-4758-A4AD-D64919C26E69}"/>
              </a:ext>
            </a:extLst>
          </p:cNvPr>
          <p:cNvSpPr/>
          <p:nvPr/>
        </p:nvSpPr>
        <p:spPr>
          <a:xfrm>
            <a:off x="1672113" y="10628010"/>
            <a:ext cx="728179" cy="757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2490A33-78D2-4C36-AB1E-FA10C82666EA}"/>
              </a:ext>
            </a:extLst>
          </p:cNvPr>
          <p:cNvSpPr txBox="1"/>
          <p:nvPr/>
        </p:nvSpPr>
        <p:spPr>
          <a:xfrm>
            <a:off x="21169899" y="12325993"/>
            <a:ext cx="3213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a typeface="Times New Roman" panose="02020603050405020304" pitchFamily="18" charset="0"/>
              </a:rPr>
              <a:t>Basic LEAN</a:t>
            </a:r>
            <a:endParaRPr lang="en-US" sz="4400" spc="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:a16="http://schemas.microsoft.com/office/drawing/2014/main" id="{F805A535-2C44-449D-A88F-40764BF569B3}"/>
              </a:ext>
            </a:extLst>
          </p:cNvPr>
          <p:cNvSpPr/>
          <p:nvPr/>
        </p:nvSpPr>
        <p:spPr>
          <a:xfrm>
            <a:off x="12564533" y="0"/>
            <a:ext cx="7396692" cy="13716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1388773" y="1065658"/>
            <a:ext cx="87888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spc="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ПРОГРАММЫ</a:t>
            </a:r>
          </a:p>
          <a:p>
            <a:r>
              <a:rPr lang="en-US" sz="5400" b="1" dirty="0">
                <a:solidFill>
                  <a:srgbClr val="183D6F"/>
                </a:solidFill>
                <a:ea typeface="Times New Roman" panose="02020603050405020304" pitchFamily="18" charset="0"/>
              </a:rPr>
              <a:t>Basic LEAN</a:t>
            </a:r>
            <a:endParaRPr lang="en-US" sz="5400" b="1" spc="600" dirty="0">
              <a:solidFill>
                <a:srgbClr val="183D6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73426" y="4191000"/>
            <a:ext cx="1135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chemeClr val="tx2"/>
                </a:solidFill>
              </a:rPr>
              <a:t>Дать представление о методах и преимуществах LEAN подхода в управлении производственным предприятием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BC92625-D297-448B-A339-41A705C88437}"/>
              </a:ext>
            </a:extLst>
          </p:cNvPr>
          <p:cNvSpPr/>
          <p:nvPr/>
        </p:nvSpPr>
        <p:spPr>
          <a:xfrm>
            <a:off x="3273425" y="8214957"/>
            <a:ext cx="121888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spcAft>
                <a:spcPts val="0"/>
              </a:spcAft>
              <a:buSzPts val="1000"/>
              <a:tabLst>
                <a:tab pos="540385" algn="l"/>
              </a:tabLst>
            </a:pPr>
            <a:r>
              <a:rPr lang="ru-RU" dirty="0">
                <a:solidFill>
                  <a:schemeClr val="tx2"/>
                </a:solidFill>
                <a:ea typeface="Times New Roman" panose="02020603050405020304" pitchFamily="18" charset="0"/>
              </a:rPr>
              <a:t>Дать возможность участникам на практике отработать использование этих инструментов и получить обратную связь по выполненным заданиям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FBB8FDC-8530-47C4-B8C9-F8BBB7FEFCD8}"/>
              </a:ext>
            </a:extLst>
          </p:cNvPr>
          <p:cNvSpPr/>
          <p:nvPr/>
        </p:nvSpPr>
        <p:spPr>
          <a:xfrm>
            <a:off x="3273426" y="10369154"/>
            <a:ext cx="12188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SzPts val="1000"/>
              <a:tabLst>
                <a:tab pos="540385" algn="l"/>
              </a:tabLst>
            </a:pPr>
            <a:r>
              <a:rPr lang="ru-RU" dirty="0">
                <a:solidFill>
                  <a:schemeClr val="tx2"/>
                </a:solidFill>
                <a:ea typeface="Times New Roman" panose="02020603050405020304" pitchFamily="18" charset="0"/>
              </a:rPr>
              <a:t>Дать алгоритм внедрения изученных инструментов на своих предприятиях</a:t>
            </a:r>
          </a:p>
        </p:txBody>
      </p:sp>
    </p:spTree>
    <p:extLst>
      <p:ext uri="{BB962C8B-B14F-4D97-AF65-F5344CB8AC3E}">
        <p14:creationId xmlns:p14="http://schemas.microsoft.com/office/powerpoint/2010/main" val="2016764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 rot="16200000">
            <a:off x="1857738" y="3950882"/>
            <a:ext cx="3657600" cy="3273314"/>
          </a:xfrm>
          <a:prstGeom prst="hexagon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Light" charset="0"/>
            </a:endParaRPr>
          </a:p>
        </p:txBody>
      </p:sp>
      <p:sp>
        <p:nvSpPr>
          <p:cNvPr id="52" name="Hexagon 51"/>
          <p:cNvSpPr/>
          <p:nvPr/>
        </p:nvSpPr>
        <p:spPr>
          <a:xfrm rot="16200000">
            <a:off x="7301218" y="3950882"/>
            <a:ext cx="3657600" cy="3273314"/>
          </a:xfrm>
          <a:prstGeom prst="hexagon">
            <a:avLst/>
          </a:prstGeom>
          <a:solidFill>
            <a:srgbClr val="BBC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Light" charset="0"/>
            </a:endParaRPr>
          </a:p>
        </p:txBody>
      </p:sp>
      <p:sp>
        <p:nvSpPr>
          <p:cNvPr id="53" name="Hexagon 52"/>
          <p:cNvSpPr/>
          <p:nvPr/>
        </p:nvSpPr>
        <p:spPr>
          <a:xfrm rot="16200000">
            <a:off x="12626460" y="4000544"/>
            <a:ext cx="3657600" cy="3273314"/>
          </a:xfrm>
          <a:prstGeom prst="hexagon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Light" charset="0"/>
            </a:endParaRPr>
          </a:p>
        </p:txBody>
      </p:sp>
      <p:sp>
        <p:nvSpPr>
          <p:cNvPr id="54" name="Hexagon 53"/>
          <p:cNvSpPr/>
          <p:nvPr/>
        </p:nvSpPr>
        <p:spPr>
          <a:xfrm rot="16200000">
            <a:off x="18172797" y="4031024"/>
            <a:ext cx="3657600" cy="3273314"/>
          </a:xfrm>
          <a:prstGeom prst="hexagon">
            <a:avLst/>
          </a:prstGeom>
          <a:solidFill>
            <a:srgbClr val="7FA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Light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97423" y="1390006"/>
            <a:ext cx="164118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spc="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ПРЕИМУЩЕСТВА ДЛЯ УЧАСТНИКОВ КУРСА</a:t>
            </a:r>
            <a:endParaRPr lang="en-US" sz="5400" spc="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75840" y="8007836"/>
            <a:ext cx="2613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spc="300" dirty="0">
                <a:solidFill>
                  <a:schemeClr val="tx2"/>
                </a:solidFill>
                <a:ea typeface="Montserrat Light" charset="0"/>
                <a:cs typeface="Montserrat Light" charset="0"/>
              </a:rPr>
              <a:t>КОМАНДА</a:t>
            </a:r>
            <a:endParaRPr lang="en-US" sz="3200" b="1" spc="300" dirty="0">
              <a:solidFill>
                <a:schemeClr val="tx2"/>
              </a:solidFill>
              <a:ea typeface="Montserrat Light" charset="0"/>
              <a:cs typeface="Montserrat Light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858588" y="8828544"/>
            <a:ext cx="36567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Формирование и обучение команды, которая будет отвечать за внедрение LEAN на предприятии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504884" y="8007836"/>
            <a:ext cx="3307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spc="300" dirty="0">
                <a:solidFill>
                  <a:schemeClr val="tx2"/>
                </a:solidFill>
                <a:ea typeface="Montserrat Light" charset="0"/>
                <a:cs typeface="Montserrat Light" charset="0"/>
              </a:rPr>
              <a:t>ПОДДЕРЖКА</a:t>
            </a:r>
            <a:endParaRPr lang="en-US" sz="3200" b="1" spc="300" dirty="0">
              <a:solidFill>
                <a:schemeClr val="tx2"/>
              </a:solidFill>
              <a:ea typeface="Montserrat Light" charset="0"/>
              <a:cs typeface="Montserrat Light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334679" y="8828544"/>
            <a:ext cx="36567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Возможность запуска пилотных проектов при поддержке консультантов - экспертов</a:t>
            </a:r>
            <a:endParaRPr lang="en-US" sz="2800" dirty="0">
              <a:ea typeface="Montserrat Light" charset="0"/>
              <a:cs typeface="Montserrat Light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2223140" y="8057498"/>
            <a:ext cx="45865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spc="300" dirty="0">
                <a:solidFill>
                  <a:schemeClr val="tx2"/>
                </a:solidFill>
                <a:ea typeface="Montserrat Light" charset="0"/>
                <a:cs typeface="Montserrat Light" charset="0"/>
              </a:rPr>
              <a:t>НИЗКИЕ ЗАТРАТЫ</a:t>
            </a:r>
            <a:endParaRPr lang="en-US" sz="3200" b="1" spc="300" dirty="0">
              <a:solidFill>
                <a:schemeClr val="tx2"/>
              </a:solidFill>
              <a:ea typeface="Montserrat Light" charset="0"/>
              <a:cs typeface="Montserrat Light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2692532" y="8878206"/>
            <a:ext cx="36567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Низкая стоимость начала проекта внедрения LEAN на предприятии</a:t>
            </a:r>
            <a:endParaRPr lang="en-US" sz="2800" dirty="0">
              <a:ea typeface="Montserrat Light" charset="0"/>
              <a:cs typeface="Montserrat Light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7166850" y="8087978"/>
            <a:ext cx="6601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spc="300" dirty="0">
                <a:solidFill>
                  <a:schemeClr val="tx2"/>
                </a:solidFill>
                <a:ea typeface="Montserrat Light" charset="0"/>
                <a:cs typeface="Montserrat Light" charset="0"/>
              </a:rPr>
              <a:t>ОЦЕНКА КОНСУЛЬТАНТОВ</a:t>
            </a:r>
            <a:endParaRPr lang="en-US" sz="3200" b="1" spc="300" dirty="0">
              <a:solidFill>
                <a:schemeClr val="tx2"/>
              </a:solidFill>
              <a:ea typeface="Montserrat Light" charset="0"/>
              <a:cs typeface="Montserrat Light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8271479" y="8908686"/>
            <a:ext cx="42756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Возможность оценить профессионализм консультантов для последующего привлечения к проектам</a:t>
            </a:r>
          </a:p>
        </p:txBody>
      </p:sp>
      <p:sp>
        <p:nvSpPr>
          <p:cNvPr id="25" name="Shape 2617">
            <a:extLst>
              <a:ext uri="{FF2B5EF4-FFF2-40B4-BE49-F238E27FC236}">
                <a16:creationId xmlns:a16="http://schemas.microsoft.com/office/drawing/2014/main" id="{5CDD8F99-227E-4235-9868-777BB7CF8023}"/>
              </a:ext>
            </a:extLst>
          </p:cNvPr>
          <p:cNvSpPr/>
          <p:nvPr/>
        </p:nvSpPr>
        <p:spPr>
          <a:xfrm>
            <a:off x="3186388" y="5141692"/>
            <a:ext cx="1050569" cy="859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tx2"/>
          </a:solidFill>
          <a:ln w="12700">
            <a:solidFill>
              <a:schemeClr val="tx2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7CA397E-FAA6-44E7-8B91-8D13B0225A13}"/>
              </a:ext>
            </a:extLst>
          </p:cNvPr>
          <p:cNvGrpSpPr/>
          <p:nvPr/>
        </p:nvGrpSpPr>
        <p:grpSpPr>
          <a:xfrm>
            <a:off x="19591038" y="5221834"/>
            <a:ext cx="887893" cy="887892"/>
            <a:chOff x="17732956" y="5113897"/>
            <a:chExt cx="621123" cy="621122"/>
          </a:xfrm>
        </p:grpSpPr>
        <p:sp>
          <p:nvSpPr>
            <p:cNvPr id="26" name="Freeform 487">
              <a:extLst>
                <a:ext uri="{FF2B5EF4-FFF2-40B4-BE49-F238E27FC236}">
                  <a16:creationId xmlns:a16="http://schemas.microsoft.com/office/drawing/2014/main" id="{F566DD65-C7C6-4E23-A779-A7C918E25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2956" y="5113897"/>
              <a:ext cx="401387" cy="398456"/>
            </a:xfrm>
            <a:custGeom>
              <a:avLst/>
              <a:gdLst>
                <a:gd name="T0" fmla="*/ 605 w 606"/>
                <a:gd name="T1" fmla="*/ 299 h 598"/>
                <a:gd name="T2" fmla="*/ 605 w 606"/>
                <a:gd name="T3" fmla="*/ 299 h 598"/>
                <a:gd name="T4" fmla="*/ 306 w 606"/>
                <a:gd name="T5" fmla="*/ 597 h 598"/>
                <a:gd name="T6" fmla="*/ 0 w 606"/>
                <a:gd name="T7" fmla="*/ 299 h 598"/>
                <a:gd name="T8" fmla="*/ 306 w 606"/>
                <a:gd name="T9" fmla="*/ 0 h 598"/>
                <a:gd name="T10" fmla="*/ 605 w 606"/>
                <a:gd name="T11" fmla="*/ 299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6" h="598">
                  <a:moveTo>
                    <a:pt x="605" y="299"/>
                  </a:moveTo>
                  <a:lnTo>
                    <a:pt x="605" y="299"/>
                  </a:lnTo>
                  <a:cubicBezTo>
                    <a:pt x="605" y="463"/>
                    <a:pt x="470" y="597"/>
                    <a:pt x="306" y="597"/>
                  </a:cubicBezTo>
                  <a:cubicBezTo>
                    <a:pt x="135" y="597"/>
                    <a:pt x="0" y="463"/>
                    <a:pt x="0" y="299"/>
                  </a:cubicBezTo>
                  <a:cubicBezTo>
                    <a:pt x="0" y="134"/>
                    <a:pt x="135" y="0"/>
                    <a:pt x="306" y="0"/>
                  </a:cubicBezTo>
                  <a:cubicBezTo>
                    <a:pt x="470" y="0"/>
                    <a:pt x="605" y="134"/>
                    <a:pt x="605" y="299"/>
                  </a:cubicBezTo>
                </a:path>
              </a:pathLst>
            </a:custGeom>
            <a:noFill/>
            <a:ln w="57150" cap="flat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27" name="Line 488">
              <a:extLst>
                <a:ext uri="{FF2B5EF4-FFF2-40B4-BE49-F238E27FC236}">
                  <a16:creationId xmlns:a16="http://schemas.microsoft.com/office/drawing/2014/main" id="{F19FB135-16FA-4F72-934D-D2FEFD12BE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75746" y="5450827"/>
              <a:ext cx="58597" cy="58597"/>
            </a:xfrm>
            <a:prstGeom prst="line">
              <a:avLst/>
            </a:prstGeom>
            <a:noFill/>
            <a:ln w="57150" cap="flat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28" name="Freeform 489">
              <a:extLst>
                <a:ext uri="{FF2B5EF4-FFF2-40B4-BE49-F238E27FC236}">
                  <a16:creationId xmlns:a16="http://schemas.microsoft.com/office/drawing/2014/main" id="{C350B9EA-584F-4585-BDF6-B140986F8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05046" y="5480126"/>
              <a:ext cx="249033" cy="254893"/>
            </a:xfrm>
            <a:custGeom>
              <a:avLst/>
              <a:gdLst>
                <a:gd name="T0" fmla="*/ 0 w 374"/>
                <a:gd name="T1" fmla="*/ 90 h 382"/>
                <a:gd name="T2" fmla="*/ 90 w 374"/>
                <a:gd name="T3" fmla="*/ 0 h 382"/>
                <a:gd name="T4" fmla="*/ 373 w 374"/>
                <a:gd name="T5" fmla="*/ 292 h 382"/>
                <a:gd name="T6" fmla="*/ 284 w 374"/>
                <a:gd name="T7" fmla="*/ 381 h 382"/>
                <a:gd name="T8" fmla="*/ 0 w 374"/>
                <a:gd name="T9" fmla="*/ 9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82">
                  <a:moveTo>
                    <a:pt x="0" y="90"/>
                  </a:moveTo>
                  <a:lnTo>
                    <a:pt x="90" y="0"/>
                  </a:lnTo>
                  <a:lnTo>
                    <a:pt x="373" y="292"/>
                  </a:lnTo>
                  <a:lnTo>
                    <a:pt x="284" y="381"/>
                  </a:lnTo>
                  <a:lnTo>
                    <a:pt x="0" y="90"/>
                  </a:lnTo>
                </a:path>
              </a:pathLst>
            </a:custGeom>
            <a:noFill/>
            <a:ln w="57150" cap="flat">
              <a:solidFill>
                <a:schemeClr val="tx2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Montserrat Light" charset="0"/>
              </a:endParaRPr>
            </a:p>
          </p:txBody>
        </p:sp>
      </p:grpSp>
      <p:sp>
        <p:nvSpPr>
          <p:cNvPr id="34" name="Shape 2939">
            <a:extLst>
              <a:ext uri="{FF2B5EF4-FFF2-40B4-BE49-F238E27FC236}">
                <a16:creationId xmlns:a16="http://schemas.microsoft.com/office/drawing/2014/main" id="{8287B8A0-31C2-4157-95B6-66C145000FCD}"/>
              </a:ext>
            </a:extLst>
          </p:cNvPr>
          <p:cNvSpPr>
            <a:spLocks noChangeAspect="1"/>
          </p:cNvSpPr>
          <p:nvPr/>
        </p:nvSpPr>
        <p:spPr>
          <a:xfrm>
            <a:off x="8634325" y="5042905"/>
            <a:ext cx="962994" cy="962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47" y="12509"/>
                </a:moveTo>
                <a:lnTo>
                  <a:pt x="18520" y="12645"/>
                </a:lnTo>
                <a:cubicBezTo>
                  <a:pt x="18572" y="12276"/>
                  <a:pt x="18589" y="11922"/>
                  <a:pt x="18572" y="11593"/>
                </a:cubicBezTo>
                <a:lnTo>
                  <a:pt x="17592" y="11644"/>
                </a:lnTo>
                <a:cubicBezTo>
                  <a:pt x="17606" y="11910"/>
                  <a:pt x="17591" y="12201"/>
                  <a:pt x="17547" y="12509"/>
                </a:cubicBezTo>
                <a:moveTo>
                  <a:pt x="17444" y="10833"/>
                </a:moveTo>
                <a:lnTo>
                  <a:pt x="18374" y="10520"/>
                </a:lnTo>
                <a:cubicBezTo>
                  <a:pt x="18262" y="10187"/>
                  <a:pt x="18104" y="9869"/>
                  <a:pt x="17890" y="9546"/>
                </a:cubicBezTo>
                <a:lnTo>
                  <a:pt x="17072" y="10089"/>
                </a:lnTo>
                <a:cubicBezTo>
                  <a:pt x="17237" y="10339"/>
                  <a:pt x="17359" y="10582"/>
                  <a:pt x="17444" y="10833"/>
                </a:cubicBezTo>
                <a:moveTo>
                  <a:pt x="17529" y="13890"/>
                </a:moveTo>
                <a:cubicBezTo>
                  <a:pt x="17440" y="13801"/>
                  <a:pt x="17317" y="13745"/>
                  <a:pt x="17182" y="13745"/>
                </a:cubicBezTo>
                <a:cubicBezTo>
                  <a:pt x="16910" y="13745"/>
                  <a:pt x="16691" y="13965"/>
                  <a:pt x="16691" y="14236"/>
                </a:cubicBezTo>
                <a:cubicBezTo>
                  <a:pt x="16691" y="14372"/>
                  <a:pt x="16746" y="14495"/>
                  <a:pt x="16835" y="14583"/>
                </a:cubicBezTo>
                <a:lnTo>
                  <a:pt x="17469" y="15218"/>
                </a:lnTo>
                <a:lnTo>
                  <a:pt x="16835" y="15853"/>
                </a:lnTo>
                <a:cubicBezTo>
                  <a:pt x="16746" y="15942"/>
                  <a:pt x="16691" y="16064"/>
                  <a:pt x="16691" y="16200"/>
                </a:cubicBezTo>
                <a:cubicBezTo>
                  <a:pt x="16691" y="16471"/>
                  <a:pt x="16910" y="16691"/>
                  <a:pt x="17182" y="16691"/>
                </a:cubicBezTo>
                <a:cubicBezTo>
                  <a:pt x="17317" y="16691"/>
                  <a:pt x="17440" y="16636"/>
                  <a:pt x="17529" y="16547"/>
                </a:cubicBezTo>
                <a:lnTo>
                  <a:pt x="18164" y="15912"/>
                </a:lnTo>
                <a:lnTo>
                  <a:pt x="18798" y="16547"/>
                </a:lnTo>
                <a:cubicBezTo>
                  <a:pt x="18887" y="16636"/>
                  <a:pt x="19010" y="16691"/>
                  <a:pt x="19145" y="16691"/>
                </a:cubicBezTo>
                <a:cubicBezTo>
                  <a:pt x="19417" y="16691"/>
                  <a:pt x="19636" y="16471"/>
                  <a:pt x="19636" y="16200"/>
                </a:cubicBezTo>
                <a:cubicBezTo>
                  <a:pt x="19636" y="16064"/>
                  <a:pt x="19582" y="15942"/>
                  <a:pt x="19493" y="15853"/>
                </a:cubicBezTo>
                <a:lnTo>
                  <a:pt x="18858" y="15218"/>
                </a:lnTo>
                <a:lnTo>
                  <a:pt x="19493" y="14583"/>
                </a:lnTo>
                <a:cubicBezTo>
                  <a:pt x="19582" y="14495"/>
                  <a:pt x="19636" y="14372"/>
                  <a:pt x="19636" y="14236"/>
                </a:cubicBezTo>
                <a:cubicBezTo>
                  <a:pt x="19636" y="13965"/>
                  <a:pt x="19417" y="13745"/>
                  <a:pt x="19145" y="13745"/>
                </a:cubicBezTo>
                <a:cubicBezTo>
                  <a:pt x="19009" y="13745"/>
                  <a:pt x="18887" y="13801"/>
                  <a:pt x="18798" y="13890"/>
                </a:cubicBezTo>
                <a:lnTo>
                  <a:pt x="18164" y="14524"/>
                </a:lnTo>
                <a:cubicBezTo>
                  <a:pt x="18164" y="14524"/>
                  <a:pt x="17529" y="13890"/>
                  <a:pt x="17529" y="13890"/>
                </a:cubicBezTo>
                <a:close/>
                <a:moveTo>
                  <a:pt x="20618" y="20458"/>
                </a:moveTo>
                <a:lnTo>
                  <a:pt x="14727" y="18775"/>
                </a:lnTo>
                <a:lnTo>
                  <a:pt x="14727" y="7698"/>
                </a:lnTo>
                <a:cubicBezTo>
                  <a:pt x="14950" y="7802"/>
                  <a:pt x="15155" y="7914"/>
                  <a:pt x="15324" y="8034"/>
                </a:cubicBezTo>
                <a:lnTo>
                  <a:pt x="15893" y="7234"/>
                </a:lnTo>
                <a:cubicBezTo>
                  <a:pt x="15627" y="7044"/>
                  <a:pt x="15313" y="6872"/>
                  <a:pt x="14959" y="6721"/>
                </a:cubicBezTo>
                <a:lnTo>
                  <a:pt x="14727" y="7263"/>
                </a:lnTo>
                <a:lnTo>
                  <a:pt x="14727" y="1142"/>
                </a:lnTo>
                <a:lnTo>
                  <a:pt x="20618" y="2825"/>
                </a:lnTo>
                <a:cubicBezTo>
                  <a:pt x="20618" y="2825"/>
                  <a:pt x="20618" y="20458"/>
                  <a:pt x="20618" y="20458"/>
                </a:cubicBezTo>
                <a:close/>
                <a:moveTo>
                  <a:pt x="13745" y="18775"/>
                </a:moveTo>
                <a:lnTo>
                  <a:pt x="7855" y="20458"/>
                </a:lnTo>
                <a:lnTo>
                  <a:pt x="7855" y="9347"/>
                </a:lnTo>
                <a:lnTo>
                  <a:pt x="8249" y="10199"/>
                </a:lnTo>
                <a:cubicBezTo>
                  <a:pt x="8580" y="10045"/>
                  <a:pt x="8881" y="9843"/>
                  <a:pt x="9168" y="9581"/>
                </a:cubicBezTo>
                <a:lnTo>
                  <a:pt x="8505" y="8857"/>
                </a:lnTo>
                <a:cubicBezTo>
                  <a:pt x="8297" y="9048"/>
                  <a:pt x="8088" y="9187"/>
                  <a:pt x="7855" y="9299"/>
                </a:cubicBezTo>
                <a:lnTo>
                  <a:pt x="7855" y="2825"/>
                </a:lnTo>
                <a:lnTo>
                  <a:pt x="13745" y="1142"/>
                </a:lnTo>
                <a:cubicBezTo>
                  <a:pt x="13745" y="1142"/>
                  <a:pt x="13745" y="18775"/>
                  <a:pt x="13745" y="18775"/>
                </a:cubicBezTo>
                <a:close/>
                <a:moveTo>
                  <a:pt x="6873" y="20458"/>
                </a:moveTo>
                <a:lnTo>
                  <a:pt x="982" y="18775"/>
                </a:lnTo>
                <a:lnTo>
                  <a:pt x="982" y="1142"/>
                </a:lnTo>
                <a:lnTo>
                  <a:pt x="6873" y="2825"/>
                </a:lnTo>
                <a:cubicBezTo>
                  <a:pt x="6873" y="2825"/>
                  <a:pt x="6873" y="20458"/>
                  <a:pt x="6873" y="20458"/>
                </a:cubicBezTo>
                <a:close/>
                <a:moveTo>
                  <a:pt x="21241" y="1990"/>
                </a:moveTo>
                <a:lnTo>
                  <a:pt x="21244" y="1983"/>
                </a:lnTo>
                <a:lnTo>
                  <a:pt x="14372" y="19"/>
                </a:lnTo>
                <a:lnTo>
                  <a:pt x="14369" y="27"/>
                </a:lnTo>
                <a:cubicBezTo>
                  <a:pt x="14326" y="14"/>
                  <a:pt x="14283" y="0"/>
                  <a:pt x="14236" y="0"/>
                </a:cubicBezTo>
                <a:cubicBezTo>
                  <a:pt x="14189" y="0"/>
                  <a:pt x="14147" y="14"/>
                  <a:pt x="14104" y="27"/>
                </a:cubicBezTo>
                <a:lnTo>
                  <a:pt x="14102" y="19"/>
                </a:lnTo>
                <a:lnTo>
                  <a:pt x="7364" y="1944"/>
                </a:lnTo>
                <a:lnTo>
                  <a:pt x="626" y="19"/>
                </a:lnTo>
                <a:lnTo>
                  <a:pt x="623" y="27"/>
                </a:lnTo>
                <a:cubicBezTo>
                  <a:pt x="580" y="14"/>
                  <a:pt x="538" y="0"/>
                  <a:pt x="491" y="0"/>
                </a:cubicBezTo>
                <a:cubicBezTo>
                  <a:pt x="220" y="0"/>
                  <a:pt x="0" y="220"/>
                  <a:pt x="0" y="491"/>
                </a:cubicBezTo>
                <a:lnTo>
                  <a:pt x="0" y="19145"/>
                </a:lnTo>
                <a:cubicBezTo>
                  <a:pt x="0" y="19370"/>
                  <a:pt x="153" y="19551"/>
                  <a:pt x="359" y="19610"/>
                </a:cubicBezTo>
                <a:lnTo>
                  <a:pt x="356" y="19618"/>
                </a:lnTo>
                <a:lnTo>
                  <a:pt x="7228" y="21581"/>
                </a:lnTo>
                <a:lnTo>
                  <a:pt x="7231" y="21573"/>
                </a:lnTo>
                <a:cubicBezTo>
                  <a:pt x="7274" y="21586"/>
                  <a:pt x="7317" y="21600"/>
                  <a:pt x="7364" y="21600"/>
                </a:cubicBezTo>
                <a:cubicBezTo>
                  <a:pt x="7411" y="21600"/>
                  <a:pt x="7453" y="21586"/>
                  <a:pt x="7496" y="21573"/>
                </a:cubicBezTo>
                <a:lnTo>
                  <a:pt x="7499" y="21581"/>
                </a:lnTo>
                <a:lnTo>
                  <a:pt x="14236" y="19656"/>
                </a:lnTo>
                <a:lnTo>
                  <a:pt x="20975" y="21581"/>
                </a:lnTo>
                <a:lnTo>
                  <a:pt x="20977" y="21573"/>
                </a:lnTo>
                <a:cubicBezTo>
                  <a:pt x="21020" y="21586"/>
                  <a:pt x="21062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lnTo>
                  <a:pt x="21600" y="2455"/>
                </a:lnTo>
                <a:cubicBezTo>
                  <a:pt x="21600" y="2231"/>
                  <a:pt x="21447" y="2049"/>
                  <a:pt x="21241" y="1990"/>
                </a:cubicBezTo>
                <a:moveTo>
                  <a:pt x="16435" y="9275"/>
                </a:moveTo>
                <a:lnTo>
                  <a:pt x="16518" y="9374"/>
                </a:lnTo>
                <a:lnTo>
                  <a:pt x="17269" y="8740"/>
                </a:lnTo>
                <a:lnTo>
                  <a:pt x="17184" y="8640"/>
                </a:lnTo>
                <a:cubicBezTo>
                  <a:pt x="17013" y="8438"/>
                  <a:pt x="16840" y="8236"/>
                  <a:pt x="16677" y="8019"/>
                </a:cubicBezTo>
                <a:lnTo>
                  <a:pt x="15891" y="8606"/>
                </a:lnTo>
                <a:cubicBezTo>
                  <a:pt x="16066" y="8840"/>
                  <a:pt x="16251" y="9059"/>
                  <a:pt x="16435" y="9275"/>
                </a:cubicBezTo>
                <a:moveTo>
                  <a:pt x="6270" y="11022"/>
                </a:moveTo>
                <a:lnTo>
                  <a:pt x="5739" y="10196"/>
                </a:lnTo>
                <a:cubicBezTo>
                  <a:pt x="5432" y="10394"/>
                  <a:pt x="5153" y="10605"/>
                  <a:pt x="4909" y="10825"/>
                </a:cubicBezTo>
                <a:lnTo>
                  <a:pt x="5568" y="11554"/>
                </a:lnTo>
                <a:cubicBezTo>
                  <a:pt x="5772" y="11370"/>
                  <a:pt x="6008" y="11191"/>
                  <a:pt x="6270" y="11022"/>
                </a:cubicBezTo>
                <a:moveTo>
                  <a:pt x="5004" y="12185"/>
                </a:moveTo>
                <a:lnTo>
                  <a:pt x="4196" y="11628"/>
                </a:lnTo>
                <a:cubicBezTo>
                  <a:pt x="3975" y="11949"/>
                  <a:pt x="3812" y="12288"/>
                  <a:pt x="3713" y="12634"/>
                </a:cubicBezTo>
                <a:lnTo>
                  <a:pt x="4656" y="12906"/>
                </a:lnTo>
                <a:cubicBezTo>
                  <a:pt x="4727" y="12661"/>
                  <a:pt x="4844" y="12418"/>
                  <a:pt x="5004" y="12185"/>
                </a:cubicBezTo>
                <a:moveTo>
                  <a:pt x="10467" y="8318"/>
                </a:moveTo>
                <a:lnTo>
                  <a:pt x="9972" y="7470"/>
                </a:lnTo>
                <a:cubicBezTo>
                  <a:pt x="9623" y="7674"/>
                  <a:pt x="9362" y="7936"/>
                  <a:pt x="9132" y="8189"/>
                </a:cubicBezTo>
                <a:lnTo>
                  <a:pt x="9857" y="8850"/>
                </a:lnTo>
                <a:cubicBezTo>
                  <a:pt x="10063" y="8624"/>
                  <a:pt x="10245" y="8448"/>
                  <a:pt x="10467" y="8318"/>
                </a:cubicBezTo>
                <a:moveTo>
                  <a:pt x="3927" y="15709"/>
                </a:moveTo>
                <a:cubicBezTo>
                  <a:pt x="4469" y="15709"/>
                  <a:pt x="4909" y="15270"/>
                  <a:pt x="4909" y="14727"/>
                </a:cubicBezTo>
                <a:cubicBezTo>
                  <a:pt x="4909" y="14185"/>
                  <a:pt x="4469" y="13745"/>
                  <a:pt x="3927" y="13745"/>
                </a:cubicBezTo>
                <a:cubicBezTo>
                  <a:pt x="3385" y="13745"/>
                  <a:pt x="2945" y="14185"/>
                  <a:pt x="2945" y="14727"/>
                </a:cubicBezTo>
                <a:cubicBezTo>
                  <a:pt x="2945" y="15270"/>
                  <a:pt x="3385" y="15709"/>
                  <a:pt x="3927" y="15709"/>
                </a:cubicBezTo>
                <a:moveTo>
                  <a:pt x="12273" y="7855"/>
                </a:moveTo>
                <a:cubicBezTo>
                  <a:pt x="12815" y="7855"/>
                  <a:pt x="13255" y="7415"/>
                  <a:pt x="13255" y="6873"/>
                </a:cubicBezTo>
                <a:cubicBezTo>
                  <a:pt x="13255" y="6331"/>
                  <a:pt x="12815" y="5891"/>
                  <a:pt x="12273" y="5891"/>
                </a:cubicBezTo>
                <a:cubicBezTo>
                  <a:pt x="11730" y="5891"/>
                  <a:pt x="11291" y="6331"/>
                  <a:pt x="11291" y="6873"/>
                </a:cubicBezTo>
                <a:cubicBezTo>
                  <a:pt x="11291" y="7415"/>
                  <a:pt x="11730" y="7855"/>
                  <a:pt x="12273" y="7855"/>
                </a:cubicBezTo>
              </a:path>
            </a:pathLst>
          </a:custGeom>
          <a:solidFill>
            <a:schemeClr val="tx2"/>
          </a:solidFill>
          <a:ln w="3175">
            <a:solidFill>
              <a:schemeClr val="tx2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/>
          </a:p>
        </p:txBody>
      </p:sp>
      <p:sp>
        <p:nvSpPr>
          <p:cNvPr id="36" name="Shape 2792">
            <a:extLst>
              <a:ext uri="{FF2B5EF4-FFF2-40B4-BE49-F238E27FC236}">
                <a16:creationId xmlns:a16="http://schemas.microsoft.com/office/drawing/2014/main" id="{D843C7FC-DA15-4041-BDEA-610BBE343F57}"/>
              </a:ext>
            </a:extLst>
          </p:cNvPr>
          <p:cNvSpPr/>
          <p:nvPr/>
        </p:nvSpPr>
        <p:spPr>
          <a:xfrm>
            <a:off x="13940183" y="5191354"/>
            <a:ext cx="859651" cy="859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949" y="13580"/>
                </a:moveTo>
                <a:cubicBezTo>
                  <a:pt x="11701" y="13784"/>
                  <a:pt x="11474" y="13901"/>
                  <a:pt x="11085" y="13931"/>
                </a:cubicBezTo>
                <a:lnTo>
                  <a:pt x="11085" y="11339"/>
                </a:lnTo>
                <a:cubicBezTo>
                  <a:pt x="11251" y="11383"/>
                  <a:pt x="11321" y="11435"/>
                  <a:pt x="11479" y="11494"/>
                </a:cubicBezTo>
                <a:cubicBezTo>
                  <a:pt x="11638" y="11554"/>
                  <a:pt x="11780" y="11632"/>
                  <a:pt x="11906" y="11728"/>
                </a:cubicBezTo>
                <a:cubicBezTo>
                  <a:pt x="12032" y="11824"/>
                  <a:pt x="12133" y="11943"/>
                  <a:pt x="12208" y="12084"/>
                </a:cubicBezTo>
                <a:cubicBezTo>
                  <a:pt x="12284" y="12225"/>
                  <a:pt x="12322" y="12399"/>
                  <a:pt x="12322" y="12607"/>
                </a:cubicBezTo>
                <a:cubicBezTo>
                  <a:pt x="12322" y="13052"/>
                  <a:pt x="12198" y="13376"/>
                  <a:pt x="11949" y="13580"/>
                </a:cubicBezTo>
                <a:moveTo>
                  <a:pt x="10437" y="9837"/>
                </a:moveTo>
                <a:cubicBezTo>
                  <a:pt x="10286" y="9800"/>
                  <a:pt x="10228" y="9753"/>
                  <a:pt x="10081" y="9698"/>
                </a:cubicBezTo>
                <a:cubicBezTo>
                  <a:pt x="9933" y="9642"/>
                  <a:pt x="9803" y="9570"/>
                  <a:pt x="9692" y="9481"/>
                </a:cubicBezTo>
                <a:cubicBezTo>
                  <a:pt x="9581" y="9392"/>
                  <a:pt x="9489" y="9285"/>
                  <a:pt x="9417" y="9159"/>
                </a:cubicBezTo>
                <a:cubicBezTo>
                  <a:pt x="9345" y="9032"/>
                  <a:pt x="9309" y="8880"/>
                  <a:pt x="9309" y="8702"/>
                </a:cubicBezTo>
                <a:cubicBezTo>
                  <a:pt x="9309" y="8309"/>
                  <a:pt x="9415" y="8030"/>
                  <a:pt x="9627" y="7862"/>
                </a:cubicBezTo>
                <a:cubicBezTo>
                  <a:pt x="9839" y="7696"/>
                  <a:pt x="10048" y="7612"/>
                  <a:pt x="10437" y="7612"/>
                </a:cubicBezTo>
                <a:cubicBezTo>
                  <a:pt x="10437" y="7612"/>
                  <a:pt x="10437" y="9837"/>
                  <a:pt x="10437" y="9837"/>
                </a:cubicBezTo>
                <a:close/>
                <a:moveTo>
                  <a:pt x="12765" y="10727"/>
                </a:moveTo>
                <a:cubicBezTo>
                  <a:pt x="12527" y="10542"/>
                  <a:pt x="12253" y="10390"/>
                  <a:pt x="11944" y="10271"/>
                </a:cubicBezTo>
                <a:cubicBezTo>
                  <a:pt x="11634" y="10153"/>
                  <a:pt x="11410" y="10049"/>
                  <a:pt x="11085" y="9959"/>
                </a:cubicBezTo>
                <a:lnTo>
                  <a:pt x="11085" y="7612"/>
                </a:lnTo>
                <a:cubicBezTo>
                  <a:pt x="11474" y="7612"/>
                  <a:pt x="11665" y="7713"/>
                  <a:pt x="11841" y="7913"/>
                </a:cubicBezTo>
                <a:cubicBezTo>
                  <a:pt x="12017" y="8113"/>
                  <a:pt x="12113" y="8402"/>
                  <a:pt x="12127" y="8781"/>
                </a:cubicBezTo>
                <a:lnTo>
                  <a:pt x="13359" y="8781"/>
                </a:lnTo>
                <a:cubicBezTo>
                  <a:pt x="13359" y="8417"/>
                  <a:pt x="13295" y="8098"/>
                  <a:pt x="13170" y="7824"/>
                </a:cubicBezTo>
                <a:cubicBezTo>
                  <a:pt x="13043" y="7550"/>
                  <a:pt x="12875" y="7323"/>
                  <a:pt x="12662" y="7145"/>
                </a:cubicBezTo>
                <a:cubicBezTo>
                  <a:pt x="12449" y="6967"/>
                  <a:pt x="12200" y="6833"/>
                  <a:pt x="11911" y="6744"/>
                </a:cubicBezTo>
                <a:cubicBezTo>
                  <a:pt x="11623" y="6656"/>
                  <a:pt x="11410" y="6611"/>
                  <a:pt x="11085" y="6611"/>
                </a:cubicBezTo>
                <a:lnTo>
                  <a:pt x="11085" y="5881"/>
                </a:lnTo>
                <a:lnTo>
                  <a:pt x="10437" y="5881"/>
                </a:lnTo>
                <a:lnTo>
                  <a:pt x="10437" y="6611"/>
                </a:lnTo>
                <a:cubicBezTo>
                  <a:pt x="10113" y="6611"/>
                  <a:pt x="9895" y="6659"/>
                  <a:pt x="9600" y="6756"/>
                </a:cubicBezTo>
                <a:cubicBezTo>
                  <a:pt x="9305" y="6852"/>
                  <a:pt x="9044" y="6991"/>
                  <a:pt x="8817" y="7173"/>
                </a:cubicBezTo>
                <a:cubicBezTo>
                  <a:pt x="8590" y="7355"/>
                  <a:pt x="8410" y="7581"/>
                  <a:pt x="8277" y="7852"/>
                </a:cubicBezTo>
                <a:cubicBezTo>
                  <a:pt x="8144" y="8122"/>
                  <a:pt x="8077" y="8436"/>
                  <a:pt x="8077" y="8791"/>
                </a:cubicBezTo>
                <a:cubicBezTo>
                  <a:pt x="8077" y="9199"/>
                  <a:pt x="8150" y="9541"/>
                  <a:pt x="8293" y="9815"/>
                </a:cubicBezTo>
                <a:cubicBezTo>
                  <a:pt x="8438" y="10089"/>
                  <a:pt x="8626" y="10317"/>
                  <a:pt x="8860" y="10499"/>
                </a:cubicBezTo>
                <a:cubicBezTo>
                  <a:pt x="9094" y="10681"/>
                  <a:pt x="9357" y="10829"/>
                  <a:pt x="9649" y="10944"/>
                </a:cubicBezTo>
                <a:cubicBezTo>
                  <a:pt x="9940" y="11059"/>
                  <a:pt x="10142" y="11157"/>
                  <a:pt x="10437" y="11239"/>
                </a:cubicBezTo>
                <a:lnTo>
                  <a:pt x="10437" y="13931"/>
                </a:lnTo>
                <a:cubicBezTo>
                  <a:pt x="9940" y="13916"/>
                  <a:pt x="9676" y="13768"/>
                  <a:pt x="9460" y="13486"/>
                </a:cubicBezTo>
                <a:cubicBezTo>
                  <a:pt x="9244" y="13204"/>
                  <a:pt x="9139" y="12818"/>
                  <a:pt x="9147" y="12329"/>
                </a:cubicBezTo>
                <a:lnTo>
                  <a:pt x="7915" y="12329"/>
                </a:lnTo>
                <a:cubicBezTo>
                  <a:pt x="7908" y="12744"/>
                  <a:pt x="7967" y="13111"/>
                  <a:pt x="8094" y="13430"/>
                </a:cubicBezTo>
                <a:cubicBezTo>
                  <a:pt x="8220" y="13749"/>
                  <a:pt x="8397" y="14018"/>
                  <a:pt x="8628" y="14236"/>
                </a:cubicBezTo>
                <a:cubicBezTo>
                  <a:pt x="8858" y="14455"/>
                  <a:pt x="9136" y="14624"/>
                  <a:pt x="9460" y="14743"/>
                </a:cubicBezTo>
                <a:cubicBezTo>
                  <a:pt x="9784" y="14861"/>
                  <a:pt x="10048" y="14924"/>
                  <a:pt x="10437" y="14932"/>
                </a:cubicBezTo>
                <a:lnTo>
                  <a:pt x="10437" y="15692"/>
                </a:lnTo>
                <a:lnTo>
                  <a:pt x="11085" y="15692"/>
                </a:lnTo>
                <a:lnTo>
                  <a:pt x="11085" y="14932"/>
                </a:lnTo>
                <a:cubicBezTo>
                  <a:pt x="11446" y="14917"/>
                  <a:pt x="11688" y="14856"/>
                  <a:pt x="11998" y="14748"/>
                </a:cubicBezTo>
                <a:cubicBezTo>
                  <a:pt x="12307" y="14641"/>
                  <a:pt x="12578" y="14485"/>
                  <a:pt x="12808" y="14281"/>
                </a:cubicBezTo>
                <a:cubicBezTo>
                  <a:pt x="13038" y="14077"/>
                  <a:pt x="13220" y="13821"/>
                  <a:pt x="13353" y="13513"/>
                </a:cubicBezTo>
                <a:cubicBezTo>
                  <a:pt x="13486" y="13206"/>
                  <a:pt x="13553" y="12844"/>
                  <a:pt x="13553" y="12429"/>
                </a:cubicBezTo>
                <a:cubicBezTo>
                  <a:pt x="13553" y="12028"/>
                  <a:pt x="13481" y="11691"/>
                  <a:pt x="13337" y="11417"/>
                </a:cubicBezTo>
                <a:cubicBezTo>
                  <a:pt x="13193" y="11142"/>
                  <a:pt x="13002" y="10912"/>
                  <a:pt x="12765" y="10727"/>
                </a:cubicBezTo>
              </a:path>
            </a:pathLst>
          </a:custGeom>
          <a:solidFill>
            <a:schemeClr val="accent1"/>
          </a:solidFill>
          <a:ln w="19050">
            <a:solidFill>
              <a:schemeClr val="tx2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EDD3C19-E7C0-449E-92EA-80BCBE5368CB}"/>
              </a:ext>
            </a:extLst>
          </p:cNvPr>
          <p:cNvSpPr txBox="1"/>
          <p:nvPr/>
        </p:nvSpPr>
        <p:spPr>
          <a:xfrm>
            <a:off x="21163981" y="12710714"/>
            <a:ext cx="4572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ea typeface="Times New Roman" panose="02020603050405020304" pitchFamily="18" charset="0"/>
              </a:rPr>
              <a:t>Basic LEAN</a:t>
            </a:r>
            <a:endParaRPr lang="en-US" sz="4400" spc="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461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2359025" y="1390006"/>
            <a:ext cx="8788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spc="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ЦЕЛЕВАЯ АУДИТОРИЯ</a:t>
            </a:r>
            <a:endParaRPr lang="en-US" sz="5400" spc="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563194" y="3478640"/>
            <a:ext cx="1656000" cy="1656000"/>
          </a:xfrm>
          <a:prstGeom prst="ellipse">
            <a:avLst/>
          </a:prstGeom>
          <a:solidFill>
            <a:srgbClr val="7FA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46621" y="3932063"/>
            <a:ext cx="13640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chemeClr val="tx2"/>
                </a:solidFill>
              </a:rPr>
              <a:t>Руководители производственных предприятий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41D9F23-CAE6-4DB9-9531-7F64ED33183E}"/>
              </a:ext>
            </a:extLst>
          </p:cNvPr>
          <p:cNvSpPr/>
          <p:nvPr/>
        </p:nvSpPr>
        <p:spPr>
          <a:xfrm>
            <a:off x="4646621" y="5754469"/>
            <a:ext cx="10791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schemeClr val="tx2"/>
                </a:solidFill>
              </a:rPr>
              <a:t>Руководители производственных подразделений </a:t>
            </a:r>
          </a:p>
        </p:txBody>
      </p:sp>
      <p:sp>
        <p:nvSpPr>
          <p:cNvPr id="77" name="Oval 40">
            <a:extLst>
              <a:ext uri="{FF2B5EF4-FFF2-40B4-BE49-F238E27FC236}">
                <a16:creationId xmlns:a16="http://schemas.microsoft.com/office/drawing/2014/main" id="{2820C707-96C7-45E6-97E4-C84EE7BD7619}"/>
              </a:ext>
            </a:extLst>
          </p:cNvPr>
          <p:cNvSpPr/>
          <p:nvPr/>
        </p:nvSpPr>
        <p:spPr>
          <a:xfrm>
            <a:off x="2563194" y="5394812"/>
            <a:ext cx="1656000" cy="1656000"/>
          </a:xfrm>
          <a:prstGeom prst="ellipse">
            <a:avLst/>
          </a:prstGeom>
          <a:solidFill>
            <a:srgbClr val="214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78" name="Oval 40">
            <a:extLst>
              <a:ext uri="{FF2B5EF4-FFF2-40B4-BE49-F238E27FC236}">
                <a16:creationId xmlns:a16="http://schemas.microsoft.com/office/drawing/2014/main" id="{46736BAF-D671-4243-B022-D7025872F714}"/>
              </a:ext>
            </a:extLst>
          </p:cNvPr>
          <p:cNvSpPr/>
          <p:nvPr/>
        </p:nvSpPr>
        <p:spPr>
          <a:xfrm>
            <a:off x="2563194" y="7275478"/>
            <a:ext cx="1656000" cy="165600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79" name="Oval 40">
            <a:extLst>
              <a:ext uri="{FF2B5EF4-FFF2-40B4-BE49-F238E27FC236}">
                <a16:creationId xmlns:a16="http://schemas.microsoft.com/office/drawing/2014/main" id="{503BC05A-EB40-4FC9-8F68-F7D4242AF303}"/>
              </a:ext>
            </a:extLst>
          </p:cNvPr>
          <p:cNvSpPr/>
          <p:nvPr/>
        </p:nvSpPr>
        <p:spPr>
          <a:xfrm>
            <a:off x="2563194" y="9206351"/>
            <a:ext cx="1656000" cy="1656000"/>
          </a:xfrm>
          <a:prstGeom prst="ellipse">
            <a:avLst/>
          </a:prstGeom>
          <a:solidFill>
            <a:srgbClr val="183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FBB8FDC-8530-47C4-B8C9-F8BBB7FEFCD8}"/>
              </a:ext>
            </a:extLst>
          </p:cNvPr>
          <p:cNvSpPr/>
          <p:nvPr/>
        </p:nvSpPr>
        <p:spPr>
          <a:xfrm>
            <a:off x="4725989" y="7735669"/>
            <a:ext cx="12188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spcAft>
                <a:spcPts val="0"/>
              </a:spcAft>
              <a:buSzPts val="1000"/>
              <a:tabLst>
                <a:tab pos="540385" algn="l"/>
              </a:tabLst>
            </a:pPr>
            <a:r>
              <a:rPr lang="ru-RU" dirty="0">
                <a:solidFill>
                  <a:schemeClr val="tx2"/>
                </a:solidFill>
              </a:rPr>
              <a:t>Инженеры, технологи</a:t>
            </a:r>
            <a:endParaRPr lang="ru-RU" dirty="0">
              <a:solidFill>
                <a:schemeClr val="tx2"/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111C906-0DA3-463A-B032-93073B8D23AD}"/>
              </a:ext>
            </a:extLst>
          </p:cNvPr>
          <p:cNvSpPr/>
          <p:nvPr/>
        </p:nvSpPr>
        <p:spPr>
          <a:xfrm>
            <a:off x="4725989" y="9640669"/>
            <a:ext cx="129894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Специалисты по повышению операционной эффективности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7" name="Shape 2614">
            <a:extLst>
              <a:ext uri="{FF2B5EF4-FFF2-40B4-BE49-F238E27FC236}">
                <a16:creationId xmlns:a16="http://schemas.microsoft.com/office/drawing/2014/main" id="{BEF6A8E0-7799-4C9C-94D9-B6C29D9BC235}"/>
              </a:ext>
            </a:extLst>
          </p:cNvPr>
          <p:cNvSpPr/>
          <p:nvPr/>
        </p:nvSpPr>
        <p:spPr>
          <a:xfrm>
            <a:off x="2986249" y="3921864"/>
            <a:ext cx="809891" cy="769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2"/>
          </a:solidFill>
          <a:ln w="12700">
            <a:solidFill>
              <a:schemeClr val="bg2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/>
          </a:p>
        </p:txBody>
      </p:sp>
      <p:sp>
        <p:nvSpPr>
          <p:cNvPr id="18" name="Shape 2614">
            <a:extLst>
              <a:ext uri="{FF2B5EF4-FFF2-40B4-BE49-F238E27FC236}">
                <a16:creationId xmlns:a16="http://schemas.microsoft.com/office/drawing/2014/main" id="{D3D5553C-B0D9-45AA-8D7C-8DA5EF98A946}"/>
              </a:ext>
            </a:extLst>
          </p:cNvPr>
          <p:cNvSpPr/>
          <p:nvPr/>
        </p:nvSpPr>
        <p:spPr>
          <a:xfrm>
            <a:off x="2986249" y="5838036"/>
            <a:ext cx="809891" cy="769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2"/>
          </a:solidFill>
          <a:ln w="12700">
            <a:solidFill>
              <a:schemeClr val="bg2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/>
          </a:p>
        </p:txBody>
      </p:sp>
      <p:sp>
        <p:nvSpPr>
          <p:cNvPr id="19" name="Shape 2614">
            <a:extLst>
              <a:ext uri="{FF2B5EF4-FFF2-40B4-BE49-F238E27FC236}">
                <a16:creationId xmlns:a16="http://schemas.microsoft.com/office/drawing/2014/main" id="{AF98A4B2-937A-4321-8E2A-69973C68ACE4}"/>
              </a:ext>
            </a:extLst>
          </p:cNvPr>
          <p:cNvSpPr/>
          <p:nvPr/>
        </p:nvSpPr>
        <p:spPr>
          <a:xfrm>
            <a:off x="2986249" y="7759022"/>
            <a:ext cx="809891" cy="769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2"/>
          </a:solidFill>
          <a:ln w="12700">
            <a:solidFill>
              <a:schemeClr val="bg2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/>
          </a:p>
        </p:txBody>
      </p:sp>
      <p:sp>
        <p:nvSpPr>
          <p:cNvPr id="20" name="Shape 2614">
            <a:extLst>
              <a:ext uri="{FF2B5EF4-FFF2-40B4-BE49-F238E27FC236}">
                <a16:creationId xmlns:a16="http://schemas.microsoft.com/office/drawing/2014/main" id="{DC554F77-973A-4D5E-9D65-DD67F5E197A1}"/>
              </a:ext>
            </a:extLst>
          </p:cNvPr>
          <p:cNvSpPr/>
          <p:nvPr/>
        </p:nvSpPr>
        <p:spPr>
          <a:xfrm>
            <a:off x="2986249" y="9591106"/>
            <a:ext cx="809891" cy="769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2"/>
          </a:solidFill>
          <a:ln w="12700">
            <a:solidFill>
              <a:schemeClr val="bg2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2E499A-4618-4DB3-BB6E-93F6FA9F0EF4}"/>
              </a:ext>
            </a:extLst>
          </p:cNvPr>
          <p:cNvSpPr txBox="1"/>
          <p:nvPr/>
        </p:nvSpPr>
        <p:spPr>
          <a:xfrm>
            <a:off x="21163981" y="12710714"/>
            <a:ext cx="3213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ea typeface="Times New Roman" panose="02020603050405020304" pitchFamily="18" charset="0"/>
              </a:rPr>
              <a:t>Basic LEAN</a:t>
            </a:r>
            <a:endParaRPr lang="en-US" sz="4400" spc="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434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643" y="2530800"/>
            <a:ext cx="20677582" cy="20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40251CE-C672-4232-9BF3-287EF57EEE37}"/>
              </a:ext>
            </a:extLst>
          </p:cNvPr>
          <p:cNvSpPr/>
          <p:nvPr/>
        </p:nvSpPr>
        <p:spPr>
          <a:xfrm>
            <a:off x="1569643" y="4953000"/>
            <a:ext cx="20906182" cy="6627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ru-RU" dirty="0">
                <a:solidFill>
                  <a:schemeClr val="tx2"/>
                </a:solidFill>
                <a:ea typeface="Times New Roman" panose="02020603050405020304" pitchFamily="18" charset="0"/>
              </a:rPr>
              <a:t>Максимально практическая направленность</a:t>
            </a: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ru-RU" dirty="0">
                <a:solidFill>
                  <a:schemeClr val="tx2"/>
                </a:solidFill>
                <a:ea typeface="Times New Roman" panose="02020603050405020304" pitchFamily="18" charset="0"/>
              </a:rPr>
              <a:t>Развитие теоретической и практической базы для повышения эффективности управления производством</a:t>
            </a: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ru-RU" dirty="0">
                <a:solidFill>
                  <a:schemeClr val="tx2"/>
                </a:solidFill>
                <a:ea typeface="Times New Roman" panose="02020603050405020304" pitchFamily="18" charset="0"/>
              </a:rPr>
              <a:t>Основное время обучения слушателя занимает самостоятельная работа с учебными материалами, выполнение практических заданий </a:t>
            </a: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ru-RU" dirty="0">
                <a:solidFill>
                  <a:schemeClr val="tx2"/>
                </a:solidFill>
                <a:ea typeface="Times New Roman" panose="02020603050405020304" pitchFamily="18" charset="0"/>
              </a:rPr>
              <a:t>Живой диалог с аудиторией</a:t>
            </a: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ru-RU" dirty="0">
                <a:solidFill>
                  <a:schemeClr val="tx2"/>
                </a:solidFill>
                <a:ea typeface="Times New Roman" panose="02020603050405020304" pitchFamily="18" charset="0"/>
              </a:rPr>
              <a:t>Поддержка обучения консультантом с большим практическим опытом</a:t>
            </a: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ru-RU" dirty="0">
                <a:solidFill>
                  <a:schemeClr val="tx2"/>
                </a:solidFill>
                <a:ea typeface="Times New Roman" panose="02020603050405020304" pitchFamily="18" charset="0"/>
              </a:rPr>
              <a:t>Обратная связь по выполненным заданиям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072040-0C4F-4CEE-A7E5-002C70ED9F58}"/>
              </a:ext>
            </a:extLst>
          </p:cNvPr>
          <p:cNvSpPr txBox="1"/>
          <p:nvPr/>
        </p:nvSpPr>
        <p:spPr>
          <a:xfrm>
            <a:off x="1557578" y="1082136"/>
            <a:ext cx="20384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spc="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ПРИНЦИПЫ ПРОГРАММНОГО КУРСА</a:t>
            </a:r>
            <a:endParaRPr lang="en-US" sz="5400" spc="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B8BF46-E7C0-437D-9C62-9EFFCE7B968A}"/>
              </a:ext>
            </a:extLst>
          </p:cNvPr>
          <p:cNvSpPr txBox="1"/>
          <p:nvPr/>
        </p:nvSpPr>
        <p:spPr>
          <a:xfrm>
            <a:off x="1569643" y="2653279"/>
            <a:ext cx="1859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pc="300" dirty="0">
                <a:solidFill>
                  <a:schemeClr val="bg1"/>
                </a:solidFill>
                <a:latin typeface="+mj-lt"/>
                <a:ea typeface="Montserrat Light" charset="0"/>
                <a:cs typeface="Montserrat Light" charset="0"/>
              </a:rPr>
              <a:t>СОЗДАВАЯ ПРОГРАММУ ОБУЧЕНИЯ МЫ ОПРЕДЕЛИЛИ ДЛЯ СЕБЯ БАЗОВЫЕ ПРИНЦИПЫ</a:t>
            </a:r>
            <a:endParaRPr lang="en-US" spc="300" dirty="0">
              <a:solidFill>
                <a:schemeClr val="bg1"/>
              </a:solidFill>
              <a:latin typeface="+mj-lt"/>
              <a:ea typeface="Montserrat Light" charset="0"/>
              <a:cs typeface="Montserrat Light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E90346-D886-478B-8A2B-8594B7F5483C}"/>
              </a:ext>
            </a:extLst>
          </p:cNvPr>
          <p:cNvSpPr txBox="1"/>
          <p:nvPr/>
        </p:nvSpPr>
        <p:spPr>
          <a:xfrm>
            <a:off x="21163981" y="12710714"/>
            <a:ext cx="3213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ea typeface="Times New Roman" panose="02020603050405020304" pitchFamily="18" charset="0"/>
              </a:rPr>
              <a:t>Basic LEAN</a:t>
            </a:r>
            <a:endParaRPr lang="en-US" sz="4400" spc="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782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32022" y="942282"/>
            <a:ext cx="77780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spc="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ФОРМАТ ОБУЧЕНИЯ</a:t>
            </a:r>
            <a:endParaRPr lang="en-US" sz="5400" spc="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50302" y="5200029"/>
            <a:ext cx="8223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2"/>
                </a:solidFill>
              </a:rPr>
              <a:t>Однодневный семинар-практикум: теория, кейсы</a:t>
            </a:r>
            <a:endParaRPr lang="en-US" sz="3200" spc="300" dirty="0">
              <a:solidFill>
                <a:schemeClr val="tx2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88348" y="7019200"/>
            <a:ext cx="89358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2"/>
                </a:solidFill>
              </a:rPr>
              <a:t>Практические задания на отработку пройденного материала</a:t>
            </a:r>
            <a:endParaRPr lang="en-US" sz="3200" spc="300" dirty="0">
              <a:solidFill>
                <a:schemeClr val="tx2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13026" y="9332450"/>
            <a:ext cx="7727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>
                <a:solidFill>
                  <a:schemeClr val="tx2"/>
                </a:solidFill>
              </a:rPr>
              <a:t>Консультационную поддержку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43916" y="10985700"/>
            <a:ext cx="79470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>
                <a:solidFill>
                  <a:schemeClr val="tx2"/>
                </a:solidFill>
              </a:rPr>
              <a:t>Обратную связь по выполненным практическим заданиям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20825" y="1959114"/>
            <a:ext cx="1988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ПРОГРАММА ВКЛЮЧАЕТ </a:t>
            </a:r>
            <a:r>
              <a:rPr lang="ru-RU" b="1" dirty="0">
                <a:solidFill>
                  <a:schemeClr val="tx2"/>
                </a:solidFill>
              </a:rPr>
              <a:t>5 МОДУЛЕЙ </a:t>
            </a:r>
            <a:r>
              <a:rPr lang="ru-RU" dirty="0">
                <a:solidFill>
                  <a:schemeClr val="tx2"/>
                </a:solidFill>
              </a:rPr>
              <a:t>ДЛИТЕЛЬНОСТЬЮ 1 МЕСЯЦ + </a:t>
            </a:r>
            <a:r>
              <a:rPr lang="ru-RU" b="1" dirty="0">
                <a:solidFill>
                  <a:schemeClr val="tx2"/>
                </a:solidFill>
              </a:rPr>
              <a:t>ТЕСТИРОВАНИЕ И 								 ЗАЩИТА ПРОЕКТА</a:t>
            </a:r>
          </a:p>
        </p:txBody>
      </p:sp>
      <p:sp>
        <p:nvSpPr>
          <p:cNvPr id="36" name="Shape 2937">
            <a:extLst>
              <a:ext uri="{FF2B5EF4-FFF2-40B4-BE49-F238E27FC236}">
                <a16:creationId xmlns:a16="http://schemas.microsoft.com/office/drawing/2014/main" id="{78CBA372-7966-4226-BA7C-7702504682F1}"/>
              </a:ext>
            </a:extLst>
          </p:cNvPr>
          <p:cNvSpPr>
            <a:spLocks noChangeAspect="1"/>
          </p:cNvSpPr>
          <p:nvPr/>
        </p:nvSpPr>
        <p:spPr>
          <a:xfrm>
            <a:off x="1477899" y="8797405"/>
            <a:ext cx="1489595" cy="1489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20593"/>
                </a:moveTo>
                <a:lnTo>
                  <a:pt x="11291" y="19145"/>
                </a:lnTo>
                <a:cubicBezTo>
                  <a:pt x="11291" y="18875"/>
                  <a:pt x="11071" y="18655"/>
                  <a:pt x="10800" y="18655"/>
                </a:cubicBezTo>
                <a:cubicBezTo>
                  <a:pt x="10529" y="18655"/>
                  <a:pt x="10309" y="18875"/>
                  <a:pt x="10309" y="19145"/>
                </a:cubicBezTo>
                <a:lnTo>
                  <a:pt x="10309" y="20593"/>
                </a:lnTo>
                <a:cubicBezTo>
                  <a:pt x="5280" y="20344"/>
                  <a:pt x="1255" y="16319"/>
                  <a:pt x="1006" y="11291"/>
                </a:cubicBezTo>
                <a:lnTo>
                  <a:pt x="2455" y="11291"/>
                </a:lnTo>
                <a:cubicBezTo>
                  <a:pt x="2725" y="11291"/>
                  <a:pt x="2945" y="11071"/>
                  <a:pt x="2945" y="10800"/>
                </a:cubicBezTo>
                <a:cubicBezTo>
                  <a:pt x="2945" y="10529"/>
                  <a:pt x="2725" y="10309"/>
                  <a:pt x="2455" y="10309"/>
                </a:cubicBezTo>
                <a:lnTo>
                  <a:pt x="1006" y="10309"/>
                </a:lnTo>
                <a:cubicBezTo>
                  <a:pt x="1255" y="5281"/>
                  <a:pt x="5280" y="1256"/>
                  <a:pt x="10309" y="1007"/>
                </a:cubicBezTo>
                <a:lnTo>
                  <a:pt x="10309" y="2455"/>
                </a:lnTo>
                <a:cubicBezTo>
                  <a:pt x="10309" y="2726"/>
                  <a:pt x="10529" y="2945"/>
                  <a:pt x="10800" y="2945"/>
                </a:cubicBezTo>
                <a:cubicBezTo>
                  <a:pt x="11071" y="2945"/>
                  <a:pt x="11291" y="2726"/>
                  <a:pt x="11291" y="2455"/>
                </a:cubicBezTo>
                <a:lnTo>
                  <a:pt x="11291" y="1007"/>
                </a:lnTo>
                <a:cubicBezTo>
                  <a:pt x="16320" y="1256"/>
                  <a:pt x="20345" y="5281"/>
                  <a:pt x="20594" y="10309"/>
                </a:cubicBezTo>
                <a:lnTo>
                  <a:pt x="19145" y="10309"/>
                </a:lnTo>
                <a:cubicBezTo>
                  <a:pt x="18875" y="10309"/>
                  <a:pt x="18655" y="10529"/>
                  <a:pt x="18655" y="10800"/>
                </a:cubicBezTo>
                <a:cubicBezTo>
                  <a:pt x="18655" y="11071"/>
                  <a:pt x="18875" y="11291"/>
                  <a:pt x="19145" y="11291"/>
                </a:cubicBezTo>
                <a:lnTo>
                  <a:pt x="20594" y="11291"/>
                </a:lnTo>
                <a:cubicBezTo>
                  <a:pt x="20345" y="16319"/>
                  <a:pt x="16320" y="20344"/>
                  <a:pt x="11291" y="20593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965" y="6634"/>
                </a:moveTo>
                <a:lnTo>
                  <a:pt x="12189" y="12188"/>
                </a:lnTo>
                <a:lnTo>
                  <a:pt x="6635" y="14966"/>
                </a:lnTo>
                <a:lnTo>
                  <a:pt x="9411" y="9412"/>
                </a:lnTo>
                <a:cubicBezTo>
                  <a:pt x="9411" y="9412"/>
                  <a:pt x="14965" y="6634"/>
                  <a:pt x="14965" y="6634"/>
                </a:cubicBezTo>
                <a:close/>
                <a:moveTo>
                  <a:pt x="4552" y="17048"/>
                </a:moveTo>
                <a:lnTo>
                  <a:pt x="12883" y="12883"/>
                </a:lnTo>
                <a:lnTo>
                  <a:pt x="17048" y="4551"/>
                </a:lnTo>
                <a:lnTo>
                  <a:pt x="8717" y="8717"/>
                </a:lnTo>
                <a:cubicBezTo>
                  <a:pt x="8717" y="8717"/>
                  <a:pt x="4552" y="17048"/>
                  <a:pt x="4552" y="17048"/>
                </a:cubicBezTo>
                <a:close/>
                <a:moveTo>
                  <a:pt x="11494" y="11494"/>
                </a:moveTo>
                <a:cubicBezTo>
                  <a:pt x="11877" y="11111"/>
                  <a:pt x="11877" y="10489"/>
                  <a:pt x="11494" y="10106"/>
                </a:cubicBezTo>
                <a:cubicBezTo>
                  <a:pt x="11111" y="9722"/>
                  <a:pt x="10489" y="9722"/>
                  <a:pt x="10106" y="10106"/>
                </a:cubicBezTo>
                <a:cubicBezTo>
                  <a:pt x="9723" y="10489"/>
                  <a:pt x="9723" y="11111"/>
                  <a:pt x="10106" y="11494"/>
                </a:cubicBezTo>
                <a:cubicBezTo>
                  <a:pt x="10489" y="11878"/>
                  <a:pt x="11111" y="11878"/>
                  <a:pt x="11494" y="11494"/>
                </a:cubicBezTo>
              </a:path>
            </a:pathLst>
          </a:custGeom>
          <a:solidFill>
            <a:srgbClr val="214E8B"/>
          </a:solidFill>
          <a:ln w="12700">
            <a:solidFill>
              <a:srgbClr val="214E8B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/>
          </a:p>
        </p:txBody>
      </p:sp>
      <p:sp>
        <p:nvSpPr>
          <p:cNvPr id="37" name="Shape 2688">
            <a:extLst>
              <a:ext uri="{FF2B5EF4-FFF2-40B4-BE49-F238E27FC236}">
                <a16:creationId xmlns:a16="http://schemas.microsoft.com/office/drawing/2014/main" id="{96969BBF-F132-476E-B366-F3B3E05AF430}"/>
              </a:ext>
            </a:extLst>
          </p:cNvPr>
          <p:cNvSpPr/>
          <p:nvPr/>
        </p:nvSpPr>
        <p:spPr>
          <a:xfrm>
            <a:off x="1544863" y="11001600"/>
            <a:ext cx="1342800" cy="1342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rgbClr val="214E8B"/>
          </a:solidFill>
          <a:ln w="12700">
            <a:solidFill>
              <a:srgbClr val="214E8B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5C03A5-DBD4-4682-A41D-F13AB84A7718}"/>
              </a:ext>
            </a:extLst>
          </p:cNvPr>
          <p:cNvSpPr txBox="1"/>
          <p:nvPr/>
        </p:nvSpPr>
        <p:spPr>
          <a:xfrm>
            <a:off x="21163981" y="12710714"/>
            <a:ext cx="3213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ea typeface="Times New Roman" panose="02020603050405020304" pitchFamily="18" charset="0"/>
              </a:rPr>
              <a:t>Basic LEAN</a:t>
            </a:r>
            <a:endParaRPr lang="en-US" sz="4400" spc="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3" name="Рисунок 62" descr="Фабрика">
            <a:extLst>
              <a:ext uri="{FF2B5EF4-FFF2-40B4-BE49-F238E27FC236}">
                <a16:creationId xmlns:a16="http://schemas.microsoft.com/office/drawing/2014/main" id="{96E197CC-E39D-4E06-8360-7B7BBD172A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544863" y="6647301"/>
            <a:ext cx="1642454" cy="1642454"/>
          </a:xfrm>
          <a:prstGeom prst="rect">
            <a:avLst/>
          </a:prstGeom>
        </p:spPr>
      </p:pic>
      <p:pic>
        <p:nvPicPr>
          <p:cNvPr id="64" name="Рисунок 63" descr="Классная комната">
            <a:extLst>
              <a:ext uri="{FF2B5EF4-FFF2-40B4-BE49-F238E27FC236}">
                <a16:creationId xmlns:a16="http://schemas.microsoft.com/office/drawing/2014/main" id="{C947E04A-B981-48DD-BDD1-BE07471D0D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544862" y="4838638"/>
            <a:ext cx="1594363" cy="15943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3D1CA3-4FDD-45D1-ABB7-A9981E8959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0672" y="4603548"/>
            <a:ext cx="11496978" cy="766465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32022" y="3613054"/>
            <a:ext cx="68435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КАЖДЫЙ МОДУЛЬ ВКЛЮЧАЕТ:</a:t>
            </a:r>
          </a:p>
        </p:txBody>
      </p:sp>
    </p:spTree>
    <p:extLst>
      <p:ext uri="{BB962C8B-B14F-4D97-AF65-F5344CB8AC3E}">
        <p14:creationId xmlns:p14="http://schemas.microsoft.com/office/powerpoint/2010/main" val="627944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486900" y="2667000"/>
            <a:ext cx="0" cy="762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988110" y="2791897"/>
            <a:ext cx="10658915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+mj-lt"/>
                <a:ea typeface="Montserrat Light" charset="0"/>
                <a:cs typeface="Montserrat Light" charset="0"/>
              </a:rPr>
              <a:t>Повышение операционной эффективности </a:t>
            </a:r>
            <a:r>
              <a:rPr lang="en-US" dirty="0">
                <a:solidFill>
                  <a:schemeClr val="tx2"/>
                </a:solidFill>
                <a:latin typeface="+mj-lt"/>
                <a:ea typeface="Montserrat Light" charset="0"/>
                <a:cs typeface="Montserrat Light" charset="0"/>
              </a:rPr>
              <a:t> -</a:t>
            </a:r>
            <a:r>
              <a:rPr lang="ru-RU" dirty="0">
                <a:solidFill>
                  <a:schemeClr val="tx2"/>
                </a:solidFill>
                <a:latin typeface="+mj-lt"/>
                <a:ea typeface="Montserrat Light" charset="0"/>
                <a:cs typeface="Montserrat Light" charset="0"/>
              </a:rPr>
              <a:t> актуальная задача для всех представителей Украинского промышленного рынка 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tx2"/>
              </a:solidFill>
              <a:latin typeface="+mj-lt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2"/>
                </a:solidFill>
                <a:latin typeface="+mj-lt"/>
                <a:ea typeface="Montserrat Light" charset="0"/>
                <a:cs typeface="Montserrat Light" charset="0"/>
              </a:rPr>
              <a:t>Знание и применение инструментов Бережливого производства – </a:t>
            </a:r>
            <a:r>
              <a:rPr lang="en-US" b="1" dirty="0">
                <a:solidFill>
                  <a:schemeClr val="tx2"/>
                </a:solidFill>
                <a:latin typeface="+mj-lt"/>
                <a:ea typeface="Montserrat Light" charset="0"/>
                <a:cs typeface="Montserrat Light" charset="0"/>
              </a:rPr>
              <a:t>LEAN</a:t>
            </a:r>
            <a:r>
              <a:rPr lang="ru-RU" b="1" dirty="0">
                <a:solidFill>
                  <a:schemeClr val="tx2"/>
                </a:solidFill>
                <a:latin typeface="+mj-lt"/>
                <a:ea typeface="Montserrat Light" charset="0"/>
                <a:cs typeface="Montserrat Light" charset="0"/>
              </a:rPr>
              <a:t> </a:t>
            </a:r>
            <a:r>
              <a:rPr lang="ru-RU" b="1" dirty="0">
                <a:solidFill>
                  <a:schemeClr val="tx2"/>
                </a:solidFill>
                <a:ea typeface="Montserrat Light" charset="0"/>
                <a:cs typeface="Montserrat Light" charset="0"/>
              </a:rPr>
              <a:t>–</a:t>
            </a:r>
            <a:r>
              <a:rPr lang="en-US" dirty="0">
                <a:solidFill>
                  <a:schemeClr val="tx2"/>
                </a:solidFill>
                <a:latin typeface="+mj-lt"/>
                <a:ea typeface="Montserrat Light" charset="0"/>
                <a:cs typeface="Montserrat Light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+mj-lt"/>
                <a:ea typeface="Montserrat Light" charset="0"/>
                <a:cs typeface="Montserrat Light" charset="0"/>
              </a:rPr>
              <a:t>позволяет решить эту задачу, одновременно повышая качество и конкурентоспособность производимых продуктов</a:t>
            </a:r>
            <a:endParaRPr lang="en-US" dirty="0">
              <a:solidFill>
                <a:schemeClr val="tx2"/>
              </a:solidFill>
              <a:latin typeface="+mj-lt"/>
              <a:ea typeface="Montserrat Light" charset="0"/>
              <a:cs typeface="Montserrat Light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A309D7C-A594-4373-ABF3-1A4AE429D39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4" r="11874"/>
          <a:stretch>
            <a:fillRect/>
          </a:stretch>
        </p:blipFill>
        <p:spPr>
          <a:xfrm>
            <a:off x="2012950" y="3786611"/>
            <a:ext cx="5944752" cy="594674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B4B234-38BF-41DC-8B82-306340650D24}"/>
              </a:ext>
            </a:extLst>
          </p:cNvPr>
          <p:cNvSpPr txBox="1"/>
          <p:nvPr/>
        </p:nvSpPr>
        <p:spPr>
          <a:xfrm>
            <a:off x="20799425" y="12573000"/>
            <a:ext cx="3213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2"/>
                </a:solidFill>
                <a:ea typeface="Times New Roman" panose="02020603050405020304" pitchFamily="18" charset="0"/>
              </a:rPr>
              <a:t>Basic</a:t>
            </a:r>
            <a:r>
              <a:rPr lang="en-US" sz="4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tx2"/>
                </a:solidFill>
                <a:ea typeface="Times New Roman" panose="02020603050405020304" pitchFamily="18" charset="0"/>
              </a:rPr>
              <a:t>LEAN</a:t>
            </a:r>
            <a:endParaRPr lang="en-US" sz="4400" spc="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453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/>
          </p:cNvCxnSpPr>
          <p:nvPr/>
        </p:nvCxnSpPr>
        <p:spPr>
          <a:xfrm flipV="1">
            <a:off x="3151058" y="5269599"/>
            <a:ext cx="20829032" cy="1406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909057" y="5538761"/>
            <a:ext cx="2177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ea typeface="Montserrat Light" charset="0"/>
                <a:cs typeface="Montserrat Light" charset="0"/>
              </a:rPr>
              <a:t>МОДУЛЬ 1</a:t>
            </a:r>
            <a:endParaRPr lang="en-US" sz="3200" dirty="0">
              <a:solidFill>
                <a:schemeClr val="tx2"/>
              </a:solidFill>
              <a:ea typeface="Montserrat Light" charset="0"/>
              <a:cs typeface="Montserrat Light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2775" y="6261318"/>
            <a:ext cx="21467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a typeface="Times New Roman" panose="02020603050405020304" pitchFamily="18" charset="0"/>
              </a:rPr>
              <a:t>Основы LEAN</a:t>
            </a:r>
          </a:p>
          <a:p>
            <a:pPr algn="ctr"/>
            <a:r>
              <a:rPr lang="ru-RU" sz="2800" dirty="0">
                <a:ea typeface="Times New Roman" panose="02020603050405020304" pitchFamily="18" charset="0"/>
              </a:rPr>
              <a:t>Ценность и Потери</a:t>
            </a:r>
            <a:endParaRPr lang="en-US" sz="2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46890" y="923876"/>
            <a:ext cx="133709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spc="60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ПРОГРАММА И ГРАФИК ОБУЧЕНИЯ</a:t>
            </a:r>
            <a:endParaRPr lang="en-US" sz="5400" spc="600" dirty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898" y="2971800"/>
            <a:ext cx="3135940" cy="435387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30699" y="5148739"/>
            <a:ext cx="299242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spc="60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СТАРТ</a:t>
            </a:r>
          </a:p>
          <a:p>
            <a:pPr algn="ctr"/>
            <a:r>
              <a:rPr lang="ru-RU" sz="2400" spc="60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Регистрация </a:t>
            </a:r>
          </a:p>
          <a:p>
            <a:pPr algn="ctr"/>
            <a:r>
              <a:rPr lang="ru-RU" sz="2400" spc="60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на обучение</a:t>
            </a:r>
          </a:p>
          <a:p>
            <a:pPr algn="ctr"/>
            <a:endParaRPr lang="en-US" sz="4800" spc="600" dirty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Shape 2778"/>
          <p:cNvSpPr/>
          <p:nvPr/>
        </p:nvSpPr>
        <p:spPr>
          <a:xfrm>
            <a:off x="11579311" y="3454858"/>
            <a:ext cx="1306118" cy="1306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rgbClr val="183D6F"/>
          </a:solidFill>
          <a:ln w="12700">
            <a:solidFill>
              <a:srgbClr val="183D6F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/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DBE5573F-40C0-40AA-942B-8DE915EF2A19}"/>
              </a:ext>
            </a:extLst>
          </p:cNvPr>
          <p:cNvSpPr/>
          <p:nvPr/>
        </p:nvSpPr>
        <p:spPr>
          <a:xfrm>
            <a:off x="21425679" y="3028861"/>
            <a:ext cx="2933807" cy="435387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AADD89-9E8D-49A0-B93D-72C397511406}"/>
              </a:ext>
            </a:extLst>
          </p:cNvPr>
          <p:cNvSpPr txBox="1"/>
          <p:nvPr/>
        </p:nvSpPr>
        <p:spPr>
          <a:xfrm>
            <a:off x="21485921" y="5154041"/>
            <a:ext cx="2754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pc="60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ФИНИШ</a:t>
            </a:r>
            <a:endParaRPr lang="en-US" sz="4800" spc="600" dirty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F00E8C-0859-484F-BD42-057CF4FAC1D2}"/>
              </a:ext>
            </a:extLst>
          </p:cNvPr>
          <p:cNvSpPr txBox="1"/>
          <p:nvPr/>
        </p:nvSpPr>
        <p:spPr>
          <a:xfrm>
            <a:off x="21148127" y="5583741"/>
            <a:ext cx="36145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spc="300" dirty="0">
                <a:solidFill>
                  <a:schemeClr val="accent1"/>
                </a:solidFill>
                <a:ea typeface="Montserrat Light" charset="0"/>
                <a:cs typeface="Montserrat Light" charset="0"/>
              </a:rPr>
              <a:t>Экзамен</a:t>
            </a:r>
          </a:p>
          <a:p>
            <a:pPr algn="ctr">
              <a:lnSpc>
                <a:spcPct val="150000"/>
              </a:lnSpc>
            </a:pPr>
            <a:r>
              <a:rPr lang="ru-RU" sz="2400" spc="300" dirty="0">
                <a:solidFill>
                  <a:schemeClr val="accent1"/>
                </a:solidFill>
                <a:ea typeface="Montserrat Light" charset="0"/>
                <a:cs typeface="Montserrat Light" charset="0"/>
              </a:rPr>
              <a:t>Защита проекта</a:t>
            </a:r>
          </a:p>
          <a:p>
            <a:pPr algn="ctr">
              <a:lnSpc>
                <a:spcPct val="150000"/>
              </a:lnSpc>
            </a:pPr>
            <a:r>
              <a:rPr lang="ru-RU" sz="2400" spc="300" dirty="0">
                <a:solidFill>
                  <a:schemeClr val="accent1"/>
                </a:solidFill>
                <a:ea typeface="Montserrat Light" charset="0"/>
                <a:cs typeface="Montserrat Light" charset="0"/>
              </a:rPr>
              <a:t>Сертификат</a:t>
            </a:r>
            <a:endParaRPr lang="en-US" sz="2400" spc="300" dirty="0">
              <a:solidFill>
                <a:schemeClr val="accent1"/>
              </a:solidFill>
              <a:ea typeface="Montserrat Light" charset="0"/>
              <a:cs typeface="Montserrat Light" charset="0"/>
            </a:endParaRPr>
          </a:p>
        </p:txBody>
      </p:sp>
      <p:sp>
        <p:nvSpPr>
          <p:cNvPr id="27" name="Shape 2943">
            <a:extLst>
              <a:ext uri="{FF2B5EF4-FFF2-40B4-BE49-F238E27FC236}">
                <a16:creationId xmlns:a16="http://schemas.microsoft.com/office/drawing/2014/main" id="{398E66B4-0E61-4834-BA44-AD992DFDF1A1}"/>
              </a:ext>
            </a:extLst>
          </p:cNvPr>
          <p:cNvSpPr>
            <a:spLocks noChangeAspect="1"/>
          </p:cNvSpPr>
          <p:nvPr/>
        </p:nvSpPr>
        <p:spPr>
          <a:xfrm>
            <a:off x="1197632" y="11591304"/>
            <a:ext cx="990243" cy="12102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00" y="11782"/>
                </a:moveTo>
                <a:lnTo>
                  <a:pt x="9600" y="10800"/>
                </a:lnTo>
                <a:lnTo>
                  <a:pt x="11400" y="10800"/>
                </a:lnTo>
                <a:cubicBezTo>
                  <a:pt x="11732" y="10800"/>
                  <a:pt x="12000" y="10580"/>
                  <a:pt x="12000" y="10309"/>
                </a:cubicBezTo>
                <a:lnTo>
                  <a:pt x="12000" y="2945"/>
                </a:lnTo>
                <a:lnTo>
                  <a:pt x="19940" y="2945"/>
                </a:lnTo>
                <a:lnTo>
                  <a:pt x="16886" y="7111"/>
                </a:lnTo>
                <a:lnTo>
                  <a:pt x="16894" y="7115"/>
                </a:lnTo>
                <a:cubicBezTo>
                  <a:pt x="16840" y="7189"/>
                  <a:pt x="16800" y="7272"/>
                  <a:pt x="16800" y="7364"/>
                </a:cubicBezTo>
                <a:cubicBezTo>
                  <a:pt x="16800" y="7457"/>
                  <a:pt x="16840" y="7538"/>
                  <a:pt x="16894" y="7612"/>
                </a:cubicBezTo>
                <a:lnTo>
                  <a:pt x="16886" y="7616"/>
                </a:lnTo>
                <a:lnTo>
                  <a:pt x="19940" y="11782"/>
                </a:lnTo>
                <a:cubicBezTo>
                  <a:pt x="19940" y="11782"/>
                  <a:pt x="9600" y="11782"/>
                  <a:pt x="9600" y="11782"/>
                </a:cubicBezTo>
                <a:close/>
                <a:moveTo>
                  <a:pt x="1200" y="982"/>
                </a:moveTo>
                <a:lnTo>
                  <a:pt x="10800" y="982"/>
                </a:lnTo>
                <a:lnTo>
                  <a:pt x="10800" y="9818"/>
                </a:lnTo>
                <a:lnTo>
                  <a:pt x="1200" y="9818"/>
                </a:lnTo>
                <a:cubicBezTo>
                  <a:pt x="1200" y="9818"/>
                  <a:pt x="1200" y="982"/>
                  <a:pt x="1200" y="982"/>
                </a:cubicBezTo>
                <a:close/>
                <a:moveTo>
                  <a:pt x="21514" y="12020"/>
                </a:moveTo>
                <a:lnTo>
                  <a:pt x="18100" y="7364"/>
                </a:lnTo>
                <a:lnTo>
                  <a:pt x="21514" y="2707"/>
                </a:lnTo>
                <a:lnTo>
                  <a:pt x="21506" y="2703"/>
                </a:lnTo>
                <a:cubicBezTo>
                  <a:pt x="21560" y="2629"/>
                  <a:pt x="21600" y="2547"/>
                  <a:pt x="21600" y="2455"/>
                </a:cubicBezTo>
                <a:cubicBezTo>
                  <a:pt x="21600" y="2183"/>
                  <a:pt x="21332" y="1964"/>
                  <a:pt x="21000" y="1964"/>
                </a:cubicBezTo>
                <a:lnTo>
                  <a:pt x="12000" y="1964"/>
                </a:lnTo>
                <a:lnTo>
                  <a:pt x="12000" y="491"/>
                </a:lnTo>
                <a:cubicBezTo>
                  <a:pt x="12000" y="220"/>
                  <a:pt x="11732" y="0"/>
                  <a:pt x="11400" y="0"/>
                </a:cubicBezTo>
                <a:lnTo>
                  <a:pt x="600" y="0"/>
                </a:lnTo>
                <a:cubicBezTo>
                  <a:pt x="268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268" y="21600"/>
                  <a:pt x="600" y="21600"/>
                </a:cubicBezTo>
                <a:cubicBezTo>
                  <a:pt x="932" y="21600"/>
                  <a:pt x="1200" y="21380"/>
                  <a:pt x="1200" y="21109"/>
                </a:cubicBezTo>
                <a:lnTo>
                  <a:pt x="1200" y="10800"/>
                </a:lnTo>
                <a:lnTo>
                  <a:pt x="8400" y="10800"/>
                </a:lnTo>
                <a:lnTo>
                  <a:pt x="8400" y="12273"/>
                </a:lnTo>
                <a:cubicBezTo>
                  <a:pt x="8400" y="12544"/>
                  <a:pt x="8668" y="12764"/>
                  <a:pt x="9000" y="12764"/>
                </a:cubicBezTo>
                <a:lnTo>
                  <a:pt x="21000" y="12764"/>
                </a:lnTo>
                <a:cubicBezTo>
                  <a:pt x="21332" y="12764"/>
                  <a:pt x="21600" y="12544"/>
                  <a:pt x="21600" y="12273"/>
                </a:cubicBezTo>
                <a:cubicBezTo>
                  <a:pt x="21600" y="12181"/>
                  <a:pt x="21560" y="12098"/>
                  <a:pt x="21506" y="12024"/>
                </a:cubicBezTo>
                <a:cubicBezTo>
                  <a:pt x="21506" y="12024"/>
                  <a:pt x="21514" y="12020"/>
                  <a:pt x="21514" y="12020"/>
                </a:cubicBezTo>
                <a:close/>
              </a:path>
            </a:pathLst>
          </a:custGeom>
          <a:solidFill>
            <a:srgbClr val="183D6F"/>
          </a:solidFill>
          <a:ln w="12700">
            <a:solidFill>
              <a:srgbClr val="183D6F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41E74C-BB9C-42C9-8EB4-B96B988506B3}"/>
              </a:ext>
            </a:extLst>
          </p:cNvPr>
          <p:cNvSpPr txBox="1"/>
          <p:nvPr/>
        </p:nvSpPr>
        <p:spPr>
          <a:xfrm>
            <a:off x="7537556" y="5538761"/>
            <a:ext cx="2177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ea typeface="Montserrat Light" charset="0"/>
                <a:cs typeface="Montserrat Light" charset="0"/>
              </a:rPr>
              <a:t>МОДУЛЬ 2</a:t>
            </a:r>
            <a:endParaRPr lang="en-US" sz="3200" dirty="0">
              <a:solidFill>
                <a:schemeClr val="tx2"/>
              </a:solidFill>
              <a:ea typeface="Montserrat Light" charset="0"/>
              <a:cs typeface="Montserrat Light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081F31E-D7CC-439F-A6B8-EFA2E365132F}"/>
              </a:ext>
            </a:extLst>
          </p:cNvPr>
          <p:cNvSpPr txBox="1"/>
          <p:nvPr/>
        </p:nvSpPr>
        <p:spPr>
          <a:xfrm>
            <a:off x="7459765" y="6223423"/>
            <a:ext cx="2119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Системе 5S</a:t>
            </a:r>
            <a:endParaRPr lang="en-US" sz="2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CDD898-F2F1-4CF8-AB4C-7B23097D3C2C}"/>
              </a:ext>
            </a:extLst>
          </p:cNvPr>
          <p:cNvSpPr txBox="1"/>
          <p:nvPr/>
        </p:nvSpPr>
        <p:spPr>
          <a:xfrm>
            <a:off x="11137249" y="5500866"/>
            <a:ext cx="2177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ea typeface="Montserrat Light" charset="0"/>
                <a:cs typeface="Montserrat Light" charset="0"/>
              </a:rPr>
              <a:t>МОДУЛЬ 3</a:t>
            </a:r>
            <a:endParaRPr lang="en-US" sz="3200" dirty="0">
              <a:solidFill>
                <a:schemeClr val="tx2"/>
              </a:solidFill>
              <a:ea typeface="Montserrat Light" charset="0"/>
              <a:cs typeface="Montserrat Light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2D99258-5409-480E-831C-3C6542A8A320}"/>
              </a:ext>
            </a:extLst>
          </p:cNvPr>
          <p:cNvSpPr txBox="1"/>
          <p:nvPr/>
        </p:nvSpPr>
        <p:spPr>
          <a:xfrm>
            <a:off x="14764179" y="6243230"/>
            <a:ext cx="2119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a typeface="Tahoma" panose="020B0604030504040204" pitchFamily="34" charset="0"/>
                <a:cs typeface="Tahoma" panose="020B0604030504040204" pitchFamily="34" charset="0"/>
              </a:rPr>
              <a:t>ТРМ</a:t>
            </a:r>
            <a:endParaRPr lang="en-US" sz="2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A998071-47FB-4989-AF61-90E9315A16B7}"/>
              </a:ext>
            </a:extLst>
          </p:cNvPr>
          <p:cNvSpPr txBox="1"/>
          <p:nvPr/>
        </p:nvSpPr>
        <p:spPr>
          <a:xfrm>
            <a:off x="14862119" y="5500866"/>
            <a:ext cx="2177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ea typeface="Montserrat Light" charset="0"/>
                <a:cs typeface="Montserrat Light" charset="0"/>
              </a:rPr>
              <a:t>МОДУЛЬ 4</a:t>
            </a:r>
            <a:endParaRPr lang="en-US" sz="3200" dirty="0">
              <a:solidFill>
                <a:schemeClr val="tx2"/>
              </a:solidFill>
              <a:ea typeface="Montserrat Light" charset="0"/>
              <a:cs typeface="Montserrat Light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A549049-4E24-4514-B464-0922FC330C1F}"/>
              </a:ext>
            </a:extLst>
          </p:cNvPr>
          <p:cNvSpPr txBox="1"/>
          <p:nvPr/>
        </p:nvSpPr>
        <p:spPr>
          <a:xfrm>
            <a:off x="11119776" y="6190903"/>
            <a:ext cx="2119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a typeface="Tahoma" panose="020B0604030504040204" pitchFamily="34" charset="0"/>
                <a:cs typeface="Tahoma" panose="020B0604030504040204" pitchFamily="34" charset="0"/>
              </a:rPr>
              <a:t>Решение проблем</a:t>
            </a:r>
            <a:endParaRPr lang="en-US" sz="2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99CBB2D-D0C5-4880-98F6-B17657FA3FD8}"/>
              </a:ext>
            </a:extLst>
          </p:cNvPr>
          <p:cNvSpPr txBox="1"/>
          <p:nvPr/>
        </p:nvSpPr>
        <p:spPr>
          <a:xfrm>
            <a:off x="18361861" y="5481609"/>
            <a:ext cx="2177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ea typeface="Montserrat Light" charset="0"/>
                <a:cs typeface="Montserrat Light" charset="0"/>
              </a:rPr>
              <a:t>МОДУЛЬ 5</a:t>
            </a:r>
            <a:endParaRPr lang="en-US" sz="3200" dirty="0">
              <a:solidFill>
                <a:schemeClr val="tx2"/>
              </a:solidFill>
              <a:ea typeface="Montserrat Light" charset="0"/>
              <a:cs typeface="Montserrat Light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57CFCD-067E-4E0A-87F7-74DEE008B517}"/>
              </a:ext>
            </a:extLst>
          </p:cNvPr>
          <p:cNvSpPr txBox="1"/>
          <p:nvPr/>
        </p:nvSpPr>
        <p:spPr>
          <a:xfrm>
            <a:off x="18218829" y="6232108"/>
            <a:ext cx="23651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a typeface="Tahoma" panose="020B0604030504040204" pitchFamily="34" charset="0"/>
                <a:cs typeface="Tahoma" panose="020B0604030504040204" pitchFamily="34" charset="0"/>
              </a:rPr>
              <a:t>Инструменты </a:t>
            </a:r>
            <a:r>
              <a:rPr lang="en-US" sz="2800" dirty="0">
                <a:ea typeface="Tahoma" panose="020B0604030504040204" pitchFamily="34" charset="0"/>
                <a:cs typeface="Tahoma" panose="020B0604030504040204" pitchFamily="34" charset="0"/>
              </a:rPr>
              <a:t>Lean, Kaizen, TOC</a:t>
            </a:r>
          </a:p>
        </p:txBody>
      </p:sp>
      <p:pic>
        <p:nvPicPr>
          <p:cNvPr id="7" name="Рисунок 6" descr="Робот">
            <a:extLst>
              <a:ext uri="{FF2B5EF4-FFF2-40B4-BE49-F238E27FC236}">
                <a16:creationId xmlns:a16="http://schemas.microsoft.com/office/drawing/2014/main" id="{8DEA727B-D37F-4A24-B7C9-B1D6F84A7E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5371741" y="3450612"/>
            <a:ext cx="1439547" cy="1439547"/>
          </a:xfrm>
          <a:prstGeom prst="rect">
            <a:avLst/>
          </a:prstGeom>
        </p:spPr>
      </p:pic>
      <p:pic>
        <p:nvPicPr>
          <p:cNvPr id="9" name="Рисунок 8" descr="Инструменты">
            <a:extLst>
              <a:ext uri="{FF2B5EF4-FFF2-40B4-BE49-F238E27FC236}">
                <a16:creationId xmlns:a16="http://schemas.microsoft.com/office/drawing/2014/main" id="{4F29DBE1-2BAB-4075-B97C-0EB0CC37E0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934902" y="3673278"/>
            <a:ext cx="1178530" cy="1178530"/>
          </a:xfrm>
          <a:prstGeom prst="rect">
            <a:avLst/>
          </a:prstGeom>
        </p:spPr>
      </p:pic>
      <p:pic>
        <p:nvPicPr>
          <p:cNvPr id="11" name="Рисунок 10" descr="Стрелка в круге">
            <a:extLst>
              <a:ext uri="{FF2B5EF4-FFF2-40B4-BE49-F238E27FC236}">
                <a16:creationId xmlns:a16="http://schemas.microsoft.com/office/drawing/2014/main" id="{1508710F-9E18-4DCF-9EA4-8F049F55CE0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8572902" y="3366159"/>
            <a:ext cx="1656212" cy="1656212"/>
          </a:xfrm>
          <a:prstGeom prst="rect">
            <a:avLst/>
          </a:prstGeom>
        </p:spPr>
      </p:pic>
      <p:pic>
        <p:nvPicPr>
          <p:cNvPr id="13" name="Рисунок 12" descr="Суд">
            <a:extLst>
              <a:ext uri="{FF2B5EF4-FFF2-40B4-BE49-F238E27FC236}">
                <a16:creationId xmlns:a16="http://schemas.microsoft.com/office/drawing/2014/main" id="{79D31237-9B12-4569-BD77-7AE4E0D85C9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162906" y="3584042"/>
            <a:ext cx="1306117" cy="1306117"/>
          </a:xfrm>
          <a:prstGeom prst="rect">
            <a:avLst/>
          </a:prstGeom>
        </p:spPr>
      </p:pic>
      <p:pic>
        <p:nvPicPr>
          <p:cNvPr id="15" name="Рисунок 14" descr="Лента">
            <a:extLst>
              <a:ext uri="{FF2B5EF4-FFF2-40B4-BE49-F238E27FC236}">
                <a16:creationId xmlns:a16="http://schemas.microsoft.com/office/drawing/2014/main" id="{A9395E55-C114-441D-8955-B6FC0700A25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2261187" y="3566674"/>
            <a:ext cx="1309962" cy="130996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EEA5C14-CE1A-41FA-933B-166D0EF2C0E7}"/>
              </a:ext>
            </a:extLst>
          </p:cNvPr>
          <p:cNvSpPr txBox="1"/>
          <p:nvPr/>
        </p:nvSpPr>
        <p:spPr>
          <a:xfrm>
            <a:off x="8539434" y="1987416"/>
            <a:ext cx="7298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spc="600" dirty="0">
                <a:ea typeface="Tahoma" panose="020B0604030504040204" pitchFamily="34" charset="0"/>
                <a:cs typeface="Tahoma" panose="020B0604030504040204" pitchFamily="34" charset="0"/>
              </a:rPr>
              <a:t>первый поток – 15 человек</a:t>
            </a:r>
            <a:endParaRPr lang="en-US" sz="3200" spc="6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298B1A-17D0-4B0C-B3B8-BE193040090F}"/>
              </a:ext>
            </a:extLst>
          </p:cNvPr>
          <p:cNvSpPr txBox="1"/>
          <p:nvPr/>
        </p:nvSpPr>
        <p:spPr>
          <a:xfrm>
            <a:off x="3832620" y="4873316"/>
            <a:ext cx="1996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spc="600" dirty="0">
                <a:solidFill>
                  <a:srgbClr val="C00000"/>
                </a:solidFill>
                <a:ea typeface="Montserrat Light" charset="0"/>
                <a:cs typeface="Montserrat Light" charset="0"/>
              </a:rPr>
              <a:t>06 ИЮЛЯ</a:t>
            </a:r>
            <a:endParaRPr lang="en-US" sz="2000" b="1" spc="600" dirty="0">
              <a:solidFill>
                <a:srgbClr val="C00000"/>
              </a:solidFill>
              <a:ea typeface="Montserrat Light" charset="0"/>
              <a:cs typeface="Montserrat Light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0A8FA25-2926-4E2E-94B2-72ED3C2D1DC2}"/>
              </a:ext>
            </a:extLst>
          </p:cNvPr>
          <p:cNvSpPr txBox="1"/>
          <p:nvPr/>
        </p:nvSpPr>
        <p:spPr>
          <a:xfrm>
            <a:off x="7224968" y="4873316"/>
            <a:ext cx="2529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spc="600" dirty="0">
                <a:solidFill>
                  <a:srgbClr val="C00000"/>
                </a:solidFill>
                <a:ea typeface="Montserrat Light" charset="0"/>
                <a:cs typeface="Montserrat Light" charset="0"/>
              </a:rPr>
              <a:t>10 АВГУСТА</a:t>
            </a:r>
            <a:endParaRPr lang="en-US" sz="2000" b="1" spc="600" dirty="0">
              <a:solidFill>
                <a:srgbClr val="C00000"/>
              </a:solidFill>
              <a:ea typeface="Montserrat Light" charset="0"/>
              <a:cs typeface="Montserrat Light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D880D58-E6CF-469F-8994-45726B30E56B}"/>
              </a:ext>
            </a:extLst>
          </p:cNvPr>
          <p:cNvSpPr txBox="1"/>
          <p:nvPr/>
        </p:nvSpPr>
        <p:spPr>
          <a:xfrm>
            <a:off x="10708108" y="4873316"/>
            <a:ext cx="2828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spc="600" dirty="0">
                <a:solidFill>
                  <a:srgbClr val="C00000"/>
                </a:solidFill>
                <a:ea typeface="Montserrat Light" charset="0"/>
                <a:cs typeface="Montserrat Light" charset="0"/>
              </a:rPr>
              <a:t>07 СЕНТЯБРЯ</a:t>
            </a:r>
            <a:endParaRPr lang="en-US" sz="2000" b="1" spc="600" dirty="0">
              <a:solidFill>
                <a:srgbClr val="C00000"/>
              </a:solidFill>
              <a:ea typeface="Montserrat Light" charset="0"/>
              <a:cs typeface="Montserrat Light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F2776CB-0291-4EBE-AD85-ECB14A0A1B03}"/>
              </a:ext>
            </a:extLst>
          </p:cNvPr>
          <p:cNvSpPr txBox="1"/>
          <p:nvPr/>
        </p:nvSpPr>
        <p:spPr>
          <a:xfrm>
            <a:off x="14591335" y="4877724"/>
            <a:ext cx="2603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spc="600" dirty="0">
                <a:solidFill>
                  <a:srgbClr val="C00000"/>
                </a:solidFill>
                <a:ea typeface="Montserrat Light" charset="0"/>
                <a:cs typeface="Montserrat Light" charset="0"/>
              </a:rPr>
              <a:t>12 ОКТЯБРЯ</a:t>
            </a:r>
            <a:endParaRPr lang="en-US" sz="2000" b="1" spc="600" dirty="0">
              <a:solidFill>
                <a:srgbClr val="C00000"/>
              </a:solidFill>
              <a:ea typeface="Montserrat Light" charset="0"/>
              <a:cs typeface="Montserrat Light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E17673D-3BED-45F3-8326-D4D9627663F1}"/>
              </a:ext>
            </a:extLst>
          </p:cNvPr>
          <p:cNvSpPr txBox="1"/>
          <p:nvPr/>
        </p:nvSpPr>
        <p:spPr>
          <a:xfrm>
            <a:off x="18135475" y="4877724"/>
            <a:ext cx="2385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spc="600" dirty="0">
                <a:solidFill>
                  <a:srgbClr val="C00000"/>
                </a:solidFill>
                <a:ea typeface="Montserrat Light" charset="0"/>
                <a:cs typeface="Montserrat Light" charset="0"/>
              </a:rPr>
              <a:t>09 НОЯБРЯ</a:t>
            </a:r>
            <a:endParaRPr lang="en-US" sz="2000" b="1" spc="600" dirty="0">
              <a:solidFill>
                <a:srgbClr val="C00000"/>
              </a:solidFill>
              <a:ea typeface="Montserrat Light" charset="0"/>
              <a:cs typeface="Montserrat Light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3AC083B-0A02-425F-9E6D-02D085691095}"/>
              </a:ext>
            </a:extLst>
          </p:cNvPr>
          <p:cNvSpPr txBox="1"/>
          <p:nvPr/>
        </p:nvSpPr>
        <p:spPr>
          <a:xfrm>
            <a:off x="21537206" y="4877724"/>
            <a:ext cx="2595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spc="600" dirty="0">
                <a:solidFill>
                  <a:srgbClr val="C00000"/>
                </a:solidFill>
                <a:ea typeface="Montserrat Light" charset="0"/>
                <a:cs typeface="Montserrat Light" charset="0"/>
              </a:rPr>
              <a:t>07 ДЕКАБРЯ</a:t>
            </a:r>
            <a:endParaRPr lang="en-US" sz="2000" b="1" spc="600" dirty="0">
              <a:solidFill>
                <a:srgbClr val="C00000"/>
              </a:solidFill>
              <a:ea typeface="Montserrat Light" charset="0"/>
              <a:cs typeface="Montserrat Light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B720546-0DBD-47D9-904E-01C38FFAB28F}"/>
              </a:ext>
            </a:extLst>
          </p:cNvPr>
          <p:cNvSpPr txBox="1"/>
          <p:nvPr/>
        </p:nvSpPr>
        <p:spPr>
          <a:xfrm>
            <a:off x="261709" y="4873316"/>
            <a:ext cx="2693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spc="600" dirty="0">
                <a:solidFill>
                  <a:srgbClr val="C00000"/>
                </a:solidFill>
                <a:ea typeface="Montserrat Light" charset="0"/>
                <a:cs typeface="Montserrat Light" charset="0"/>
              </a:rPr>
              <a:t>ДО 20 ИЮНЯ</a:t>
            </a:r>
            <a:endParaRPr lang="en-US" sz="2000" b="1" spc="600" dirty="0">
              <a:solidFill>
                <a:srgbClr val="C00000"/>
              </a:solidFill>
              <a:ea typeface="Montserrat Light" charset="0"/>
              <a:cs typeface="Montserrat Light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EF545CD-5868-294A-A6C8-259D3D7B0F57}"/>
              </a:ext>
            </a:extLst>
          </p:cNvPr>
          <p:cNvSpPr/>
          <p:nvPr/>
        </p:nvSpPr>
        <p:spPr>
          <a:xfrm>
            <a:off x="2816225" y="11495782"/>
            <a:ext cx="182468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tx2"/>
                </a:solidFill>
              </a:rPr>
              <a:t>Обучение будет проводиться в помещении Корпоративного университета Метинвест-Холдинг (г. Киев, Лабораторный переулок, 12)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EB4B234-38BF-41DC-8B82-306340650D24}"/>
              </a:ext>
            </a:extLst>
          </p:cNvPr>
          <p:cNvSpPr txBox="1"/>
          <p:nvPr/>
        </p:nvSpPr>
        <p:spPr>
          <a:xfrm>
            <a:off x="20799425" y="12573000"/>
            <a:ext cx="3213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2"/>
                </a:solidFill>
                <a:ea typeface="Times New Roman" panose="02020603050405020304" pitchFamily="18" charset="0"/>
              </a:rPr>
              <a:t>Basic</a:t>
            </a:r>
            <a:r>
              <a:rPr lang="en-US" sz="4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tx2"/>
                </a:solidFill>
                <a:ea typeface="Times New Roman" panose="02020603050405020304" pitchFamily="18" charset="0"/>
              </a:rPr>
              <a:t>LEAN</a:t>
            </a:r>
            <a:endParaRPr lang="en-US" sz="4400" spc="600" dirty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3F84D1A-FEB2-7848-BFBE-7FA4ADFA1CB2}"/>
              </a:ext>
            </a:extLst>
          </p:cNvPr>
          <p:cNvSpPr txBox="1"/>
          <p:nvPr/>
        </p:nvSpPr>
        <p:spPr>
          <a:xfrm>
            <a:off x="2912840" y="9829800"/>
            <a:ext cx="157529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</a:rPr>
              <a:t>Стоимость обучения 26500 грн./ чел. для участников отрасли,</a:t>
            </a:r>
          </a:p>
          <a:p>
            <a:pPr lvl="0"/>
            <a:r>
              <a:rPr lang="ru-RU" sz="3200" dirty="0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</a:rPr>
              <a:t>для участников УЦСС – 23500 грн./ чел. </a:t>
            </a:r>
            <a:endParaRPr lang="en-US" sz="3200" dirty="0">
              <a:solidFill>
                <a:schemeClr val="tx2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50" name="Shape 2800">
            <a:extLst>
              <a:ext uri="{FF2B5EF4-FFF2-40B4-BE49-F238E27FC236}">
                <a16:creationId xmlns:a16="http://schemas.microsoft.com/office/drawing/2014/main" id="{34A919D8-9953-A442-851D-B505D0E0E111}"/>
              </a:ext>
            </a:extLst>
          </p:cNvPr>
          <p:cNvSpPr/>
          <p:nvPr/>
        </p:nvSpPr>
        <p:spPr>
          <a:xfrm>
            <a:off x="1051795" y="9869002"/>
            <a:ext cx="1265162" cy="9988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208" y="15258"/>
                </a:moveTo>
                <a:cubicBezTo>
                  <a:pt x="10138" y="15500"/>
                  <a:pt x="10044" y="15701"/>
                  <a:pt x="9923" y="15861"/>
                </a:cubicBezTo>
                <a:cubicBezTo>
                  <a:pt x="9802" y="16022"/>
                  <a:pt x="9660" y="16144"/>
                  <a:pt x="9499" y="16228"/>
                </a:cubicBezTo>
                <a:cubicBezTo>
                  <a:pt x="9362" y="16300"/>
                  <a:pt x="9243" y="16340"/>
                  <a:pt x="9097" y="16360"/>
                </a:cubicBezTo>
                <a:lnTo>
                  <a:pt x="9097" y="16971"/>
                </a:lnTo>
                <a:lnTo>
                  <a:pt x="8606" y="16971"/>
                </a:lnTo>
                <a:lnTo>
                  <a:pt x="8606" y="16361"/>
                </a:lnTo>
                <a:cubicBezTo>
                  <a:pt x="8446" y="16345"/>
                  <a:pt x="8316" y="16304"/>
                  <a:pt x="8171" y="16224"/>
                </a:cubicBezTo>
                <a:cubicBezTo>
                  <a:pt x="8001" y="16130"/>
                  <a:pt x="7856" y="15998"/>
                  <a:pt x="7736" y="15826"/>
                </a:cubicBezTo>
                <a:cubicBezTo>
                  <a:pt x="7615" y="15655"/>
                  <a:pt x="7522" y="15443"/>
                  <a:pt x="7456" y="15193"/>
                </a:cubicBezTo>
                <a:cubicBezTo>
                  <a:pt x="7390" y="14942"/>
                  <a:pt x="7359" y="14654"/>
                  <a:pt x="7363" y="14327"/>
                </a:cubicBezTo>
                <a:lnTo>
                  <a:pt x="8007" y="14327"/>
                </a:lnTo>
                <a:cubicBezTo>
                  <a:pt x="8003" y="14712"/>
                  <a:pt x="8058" y="15015"/>
                  <a:pt x="8171" y="15236"/>
                </a:cubicBezTo>
                <a:cubicBezTo>
                  <a:pt x="8270" y="15431"/>
                  <a:pt x="8403" y="15530"/>
                  <a:pt x="8606" y="15563"/>
                </a:cubicBezTo>
                <a:lnTo>
                  <a:pt x="8606" y="13432"/>
                </a:lnTo>
                <a:cubicBezTo>
                  <a:pt x="8492" y="13376"/>
                  <a:pt x="8395" y="13313"/>
                  <a:pt x="8270" y="13239"/>
                </a:cubicBezTo>
                <a:cubicBezTo>
                  <a:pt x="8118" y="13149"/>
                  <a:pt x="7980" y="13033"/>
                  <a:pt x="7857" y="12890"/>
                </a:cubicBezTo>
                <a:cubicBezTo>
                  <a:pt x="7735" y="12746"/>
                  <a:pt x="7636" y="12568"/>
                  <a:pt x="7561" y="12352"/>
                </a:cubicBezTo>
                <a:cubicBezTo>
                  <a:pt x="7485" y="12136"/>
                  <a:pt x="7448" y="11868"/>
                  <a:pt x="7448" y="11548"/>
                </a:cubicBezTo>
                <a:cubicBezTo>
                  <a:pt x="7448" y="11268"/>
                  <a:pt x="7483" y="11023"/>
                  <a:pt x="7553" y="10809"/>
                </a:cubicBezTo>
                <a:cubicBezTo>
                  <a:pt x="7622" y="10596"/>
                  <a:pt x="7716" y="10419"/>
                  <a:pt x="7835" y="10276"/>
                </a:cubicBezTo>
                <a:cubicBezTo>
                  <a:pt x="7954" y="10134"/>
                  <a:pt x="8090" y="10024"/>
                  <a:pt x="8244" y="9948"/>
                </a:cubicBezTo>
                <a:cubicBezTo>
                  <a:pt x="8373" y="9885"/>
                  <a:pt x="8479" y="9855"/>
                  <a:pt x="8606" y="9844"/>
                </a:cubicBezTo>
                <a:lnTo>
                  <a:pt x="8606" y="9257"/>
                </a:lnTo>
                <a:lnTo>
                  <a:pt x="9097" y="9257"/>
                </a:lnTo>
                <a:lnTo>
                  <a:pt x="9097" y="9844"/>
                </a:lnTo>
                <a:cubicBezTo>
                  <a:pt x="9224" y="9853"/>
                  <a:pt x="9328" y="9881"/>
                  <a:pt x="9453" y="9939"/>
                </a:cubicBezTo>
                <a:cubicBezTo>
                  <a:pt x="9605" y="10009"/>
                  <a:pt x="9735" y="10114"/>
                  <a:pt x="9847" y="10255"/>
                </a:cubicBezTo>
                <a:cubicBezTo>
                  <a:pt x="9957" y="10394"/>
                  <a:pt x="10046" y="10572"/>
                  <a:pt x="10112" y="10788"/>
                </a:cubicBezTo>
                <a:cubicBezTo>
                  <a:pt x="10178" y="11003"/>
                  <a:pt x="10211" y="11254"/>
                  <a:pt x="10211" y="11540"/>
                </a:cubicBezTo>
                <a:lnTo>
                  <a:pt x="9567" y="11540"/>
                </a:lnTo>
                <a:cubicBezTo>
                  <a:pt x="9559" y="11242"/>
                  <a:pt x="9509" y="11015"/>
                  <a:pt x="9417" y="10857"/>
                </a:cubicBezTo>
                <a:cubicBezTo>
                  <a:pt x="9339" y="10725"/>
                  <a:pt x="9243" y="10661"/>
                  <a:pt x="9097" y="10640"/>
                </a:cubicBezTo>
                <a:lnTo>
                  <a:pt x="9097" y="12504"/>
                </a:lnTo>
                <a:cubicBezTo>
                  <a:pt x="9226" y="12565"/>
                  <a:pt x="9336" y="12633"/>
                  <a:pt x="9471" y="12710"/>
                </a:cubicBezTo>
                <a:cubicBezTo>
                  <a:pt x="9633" y="12804"/>
                  <a:pt x="9776" y="12923"/>
                  <a:pt x="9900" y="13069"/>
                </a:cubicBezTo>
                <a:cubicBezTo>
                  <a:pt x="10024" y="13215"/>
                  <a:pt x="10124" y="13395"/>
                  <a:pt x="10200" y="13610"/>
                </a:cubicBezTo>
                <a:cubicBezTo>
                  <a:pt x="10275" y="13827"/>
                  <a:pt x="10312" y="14091"/>
                  <a:pt x="10312" y="14407"/>
                </a:cubicBezTo>
                <a:cubicBezTo>
                  <a:pt x="10312" y="14732"/>
                  <a:pt x="10278" y="15016"/>
                  <a:pt x="10208" y="15258"/>
                </a:cubicBezTo>
                <a:moveTo>
                  <a:pt x="8836" y="7714"/>
                </a:moveTo>
                <a:cubicBezTo>
                  <a:pt x="6938" y="7714"/>
                  <a:pt x="5400" y="10132"/>
                  <a:pt x="5400" y="13114"/>
                </a:cubicBezTo>
                <a:cubicBezTo>
                  <a:pt x="5400" y="16096"/>
                  <a:pt x="6938" y="18514"/>
                  <a:pt x="8836" y="18514"/>
                </a:cubicBezTo>
                <a:cubicBezTo>
                  <a:pt x="10734" y="18514"/>
                  <a:pt x="12273" y="16096"/>
                  <a:pt x="12273" y="13114"/>
                </a:cubicBezTo>
                <a:cubicBezTo>
                  <a:pt x="12273" y="10132"/>
                  <a:pt x="10734" y="7714"/>
                  <a:pt x="8836" y="7714"/>
                </a:cubicBezTo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690"/>
                  <a:pt x="3927" y="1543"/>
                </a:cubicBezTo>
                <a:lnTo>
                  <a:pt x="3927" y="2314"/>
                </a:lnTo>
                <a:cubicBezTo>
                  <a:pt x="3927" y="2740"/>
                  <a:pt x="4147" y="3086"/>
                  <a:pt x="4418" y="3086"/>
                </a:cubicBezTo>
                <a:cubicBezTo>
                  <a:pt x="4689" y="3086"/>
                  <a:pt x="4909" y="2740"/>
                  <a:pt x="4909" y="2314"/>
                </a:cubicBezTo>
                <a:lnTo>
                  <a:pt x="4909" y="1543"/>
                </a:lnTo>
                <a:lnTo>
                  <a:pt x="20618" y="1543"/>
                </a:lnTo>
                <a:lnTo>
                  <a:pt x="20618" y="15429"/>
                </a:lnTo>
                <a:lnTo>
                  <a:pt x="19145" y="15429"/>
                </a:lnTo>
                <a:cubicBezTo>
                  <a:pt x="18874" y="15429"/>
                  <a:pt x="18655" y="15774"/>
                  <a:pt x="18655" y="16200"/>
                </a:cubicBezTo>
                <a:cubicBezTo>
                  <a:pt x="18655" y="16626"/>
                  <a:pt x="18874" y="16971"/>
                  <a:pt x="19145" y="16971"/>
                </a:cubicBezTo>
                <a:lnTo>
                  <a:pt x="20618" y="16971"/>
                </a:lnTo>
                <a:cubicBezTo>
                  <a:pt x="21160" y="16971"/>
                  <a:pt x="21600" y="16280"/>
                  <a:pt x="21600" y="15429"/>
                </a:cubicBezTo>
                <a:lnTo>
                  <a:pt x="21600" y="1543"/>
                </a:lnTo>
                <a:cubicBezTo>
                  <a:pt x="21600" y="690"/>
                  <a:pt x="21160" y="0"/>
                  <a:pt x="20618" y="0"/>
                </a:cubicBezTo>
                <a:moveTo>
                  <a:pt x="9451" y="13856"/>
                </a:moveTo>
                <a:cubicBezTo>
                  <a:pt x="9385" y="13780"/>
                  <a:pt x="9310" y="13718"/>
                  <a:pt x="9228" y="13671"/>
                </a:cubicBezTo>
                <a:cubicBezTo>
                  <a:pt x="9175" y="13642"/>
                  <a:pt x="9137" y="13616"/>
                  <a:pt x="9097" y="13590"/>
                </a:cubicBezTo>
                <a:lnTo>
                  <a:pt x="9097" y="15560"/>
                </a:lnTo>
                <a:cubicBezTo>
                  <a:pt x="9250" y="15523"/>
                  <a:pt x="9363" y="15447"/>
                  <a:pt x="9473" y="15311"/>
                </a:cubicBezTo>
                <a:cubicBezTo>
                  <a:pt x="9604" y="15151"/>
                  <a:pt x="9668" y="14896"/>
                  <a:pt x="9668" y="14545"/>
                </a:cubicBezTo>
                <a:cubicBezTo>
                  <a:pt x="9668" y="14383"/>
                  <a:pt x="9649" y="14246"/>
                  <a:pt x="9609" y="14135"/>
                </a:cubicBezTo>
                <a:cubicBezTo>
                  <a:pt x="9570" y="14024"/>
                  <a:pt x="9517" y="13931"/>
                  <a:pt x="9451" y="13856"/>
                </a:cubicBezTo>
                <a:moveTo>
                  <a:pt x="13255" y="16971"/>
                </a:moveTo>
                <a:cubicBezTo>
                  <a:pt x="12983" y="16971"/>
                  <a:pt x="12764" y="17316"/>
                  <a:pt x="12764" y="17743"/>
                </a:cubicBezTo>
                <a:cubicBezTo>
                  <a:pt x="12764" y="18169"/>
                  <a:pt x="12983" y="18514"/>
                  <a:pt x="13255" y="18514"/>
                </a:cubicBezTo>
                <a:cubicBezTo>
                  <a:pt x="13525" y="18514"/>
                  <a:pt x="13745" y="18169"/>
                  <a:pt x="13745" y="17743"/>
                </a:cubicBezTo>
                <a:cubicBezTo>
                  <a:pt x="13745" y="17316"/>
                  <a:pt x="13525" y="16971"/>
                  <a:pt x="13255" y="16971"/>
                </a:cubicBezTo>
                <a:moveTo>
                  <a:pt x="16200" y="7714"/>
                </a:moveTo>
                <a:cubicBezTo>
                  <a:pt x="15928" y="7714"/>
                  <a:pt x="15709" y="7369"/>
                  <a:pt x="15709" y="6943"/>
                </a:cubicBezTo>
                <a:cubicBezTo>
                  <a:pt x="15709" y="6516"/>
                  <a:pt x="15928" y="6171"/>
                  <a:pt x="16200" y="6171"/>
                </a:cubicBezTo>
                <a:cubicBezTo>
                  <a:pt x="16471" y="6171"/>
                  <a:pt x="16691" y="6516"/>
                  <a:pt x="16691" y="6943"/>
                </a:cubicBezTo>
                <a:cubicBezTo>
                  <a:pt x="16691" y="7369"/>
                  <a:pt x="16471" y="7714"/>
                  <a:pt x="16200" y="7714"/>
                </a:cubicBezTo>
                <a:moveTo>
                  <a:pt x="16691" y="17113"/>
                </a:moveTo>
                <a:cubicBezTo>
                  <a:pt x="16537" y="17027"/>
                  <a:pt x="16373" y="16971"/>
                  <a:pt x="16200" y="16971"/>
                </a:cubicBezTo>
                <a:cubicBezTo>
                  <a:pt x="15386" y="16971"/>
                  <a:pt x="14727" y="18008"/>
                  <a:pt x="14727" y="19286"/>
                </a:cubicBezTo>
                <a:cubicBezTo>
                  <a:pt x="14727" y="19557"/>
                  <a:pt x="14762" y="19814"/>
                  <a:pt x="14817" y="20057"/>
                </a:cubicBezTo>
                <a:lnTo>
                  <a:pt x="2855" y="20057"/>
                </a:lnTo>
                <a:cubicBezTo>
                  <a:pt x="2910" y="19814"/>
                  <a:pt x="2945" y="19557"/>
                  <a:pt x="2945" y="19286"/>
                </a:cubicBezTo>
                <a:cubicBezTo>
                  <a:pt x="2945" y="18008"/>
                  <a:pt x="2286" y="16971"/>
                  <a:pt x="1473" y="16971"/>
                </a:cubicBezTo>
                <a:cubicBezTo>
                  <a:pt x="1299" y="16971"/>
                  <a:pt x="1136" y="17027"/>
                  <a:pt x="982" y="17113"/>
                </a:cubicBezTo>
                <a:lnTo>
                  <a:pt x="982" y="9115"/>
                </a:lnTo>
                <a:cubicBezTo>
                  <a:pt x="1136" y="9202"/>
                  <a:pt x="1299" y="9257"/>
                  <a:pt x="1473" y="9257"/>
                </a:cubicBezTo>
                <a:cubicBezTo>
                  <a:pt x="2286" y="9257"/>
                  <a:pt x="2945" y="8221"/>
                  <a:pt x="2945" y="6943"/>
                </a:cubicBezTo>
                <a:cubicBezTo>
                  <a:pt x="2945" y="6671"/>
                  <a:pt x="2910" y="6414"/>
                  <a:pt x="2855" y="6171"/>
                </a:cubicBezTo>
                <a:lnTo>
                  <a:pt x="14817" y="6171"/>
                </a:lnTo>
                <a:cubicBezTo>
                  <a:pt x="14762" y="6414"/>
                  <a:pt x="14727" y="6671"/>
                  <a:pt x="14727" y="6943"/>
                </a:cubicBezTo>
                <a:cubicBezTo>
                  <a:pt x="14727" y="8221"/>
                  <a:pt x="15386" y="9257"/>
                  <a:pt x="16200" y="9257"/>
                </a:cubicBezTo>
                <a:cubicBezTo>
                  <a:pt x="16373" y="9257"/>
                  <a:pt x="16537" y="9202"/>
                  <a:pt x="16691" y="9115"/>
                </a:cubicBezTo>
                <a:cubicBezTo>
                  <a:pt x="16691" y="9115"/>
                  <a:pt x="16691" y="17113"/>
                  <a:pt x="16691" y="17113"/>
                </a:cubicBezTo>
                <a:close/>
                <a:moveTo>
                  <a:pt x="16200" y="20057"/>
                </a:moveTo>
                <a:cubicBezTo>
                  <a:pt x="15928" y="20057"/>
                  <a:pt x="15709" y="19712"/>
                  <a:pt x="15709" y="19286"/>
                </a:cubicBezTo>
                <a:cubicBezTo>
                  <a:pt x="15709" y="18859"/>
                  <a:pt x="15928" y="18514"/>
                  <a:pt x="16200" y="18514"/>
                </a:cubicBezTo>
                <a:cubicBezTo>
                  <a:pt x="16471" y="18514"/>
                  <a:pt x="16691" y="18859"/>
                  <a:pt x="16691" y="19286"/>
                </a:cubicBezTo>
                <a:cubicBezTo>
                  <a:pt x="16691" y="19712"/>
                  <a:pt x="16471" y="20057"/>
                  <a:pt x="16200" y="20057"/>
                </a:cubicBezTo>
                <a:moveTo>
                  <a:pt x="1473" y="20057"/>
                </a:moveTo>
                <a:cubicBezTo>
                  <a:pt x="1201" y="20057"/>
                  <a:pt x="982" y="19712"/>
                  <a:pt x="982" y="19286"/>
                </a:cubicBezTo>
                <a:cubicBezTo>
                  <a:pt x="982" y="18859"/>
                  <a:pt x="1201" y="18514"/>
                  <a:pt x="1473" y="18514"/>
                </a:cubicBezTo>
                <a:cubicBezTo>
                  <a:pt x="1744" y="18514"/>
                  <a:pt x="1964" y="18859"/>
                  <a:pt x="1964" y="19286"/>
                </a:cubicBezTo>
                <a:cubicBezTo>
                  <a:pt x="1964" y="19712"/>
                  <a:pt x="1744" y="20057"/>
                  <a:pt x="1473" y="20057"/>
                </a:cubicBezTo>
                <a:moveTo>
                  <a:pt x="1473" y="6171"/>
                </a:moveTo>
                <a:cubicBezTo>
                  <a:pt x="1744" y="6171"/>
                  <a:pt x="1964" y="6516"/>
                  <a:pt x="1964" y="6943"/>
                </a:cubicBezTo>
                <a:cubicBezTo>
                  <a:pt x="1964" y="7369"/>
                  <a:pt x="1744" y="7714"/>
                  <a:pt x="1473" y="7714"/>
                </a:cubicBezTo>
                <a:cubicBezTo>
                  <a:pt x="1201" y="7714"/>
                  <a:pt x="982" y="7369"/>
                  <a:pt x="982" y="6943"/>
                </a:cubicBezTo>
                <a:cubicBezTo>
                  <a:pt x="982" y="6516"/>
                  <a:pt x="1201" y="6171"/>
                  <a:pt x="1473" y="6171"/>
                </a:cubicBezTo>
                <a:moveTo>
                  <a:pt x="16691" y="4629"/>
                </a:moveTo>
                <a:lnTo>
                  <a:pt x="982" y="4629"/>
                </a:lnTo>
                <a:cubicBezTo>
                  <a:pt x="439" y="4629"/>
                  <a:pt x="0" y="5319"/>
                  <a:pt x="0" y="6171"/>
                </a:cubicBezTo>
                <a:lnTo>
                  <a:pt x="0" y="20057"/>
                </a:lnTo>
                <a:cubicBezTo>
                  <a:pt x="0" y="20909"/>
                  <a:pt x="439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0909"/>
                  <a:pt x="17673" y="20057"/>
                </a:cubicBezTo>
                <a:lnTo>
                  <a:pt x="17673" y="6171"/>
                </a:lnTo>
                <a:cubicBezTo>
                  <a:pt x="17673" y="5319"/>
                  <a:pt x="17233" y="4629"/>
                  <a:pt x="16691" y="4629"/>
                </a:cubicBezTo>
                <a:moveTo>
                  <a:pt x="8092" y="11478"/>
                </a:moveTo>
                <a:cubicBezTo>
                  <a:pt x="8092" y="11618"/>
                  <a:pt x="8111" y="11738"/>
                  <a:pt x="8149" y="11836"/>
                </a:cubicBezTo>
                <a:cubicBezTo>
                  <a:pt x="8186" y="11936"/>
                  <a:pt x="8234" y="12020"/>
                  <a:pt x="8293" y="12090"/>
                </a:cubicBezTo>
                <a:cubicBezTo>
                  <a:pt x="8351" y="12160"/>
                  <a:pt x="8419" y="12217"/>
                  <a:pt x="8496" y="12260"/>
                </a:cubicBezTo>
                <a:cubicBezTo>
                  <a:pt x="8542" y="12286"/>
                  <a:pt x="8573" y="12310"/>
                  <a:pt x="8606" y="12330"/>
                </a:cubicBezTo>
                <a:lnTo>
                  <a:pt x="8606" y="10637"/>
                </a:lnTo>
                <a:cubicBezTo>
                  <a:pt x="8457" y="10653"/>
                  <a:pt x="8353" y="10708"/>
                  <a:pt x="8258" y="10818"/>
                </a:cubicBezTo>
                <a:cubicBezTo>
                  <a:pt x="8147" y="10949"/>
                  <a:pt x="8092" y="11170"/>
                  <a:pt x="8092" y="11478"/>
                </a:cubicBezTo>
                <a:moveTo>
                  <a:pt x="4418" y="7714"/>
                </a:moveTo>
                <a:cubicBezTo>
                  <a:pt x="4147" y="7714"/>
                  <a:pt x="3927" y="8060"/>
                  <a:pt x="3927" y="8486"/>
                </a:cubicBezTo>
                <a:cubicBezTo>
                  <a:pt x="3927" y="8912"/>
                  <a:pt x="4147" y="9257"/>
                  <a:pt x="4418" y="9257"/>
                </a:cubicBezTo>
                <a:cubicBezTo>
                  <a:pt x="4689" y="9257"/>
                  <a:pt x="4909" y="8912"/>
                  <a:pt x="4909" y="8486"/>
                </a:cubicBezTo>
                <a:cubicBezTo>
                  <a:pt x="4909" y="8060"/>
                  <a:pt x="4689" y="7714"/>
                  <a:pt x="4418" y="7714"/>
                </a:cubicBezTo>
              </a:path>
            </a:pathLst>
          </a:custGeom>
          <a:solidFill>
            <a:srgbClr val="183D6F"/>
          </a:solidFill>
          <a:ln w="12700">
            <a:solidFill>
              <a:srgbClr val="183D6F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183D6F"/>
              </a:solidFill>
            </a:endParaRPr>
          </a:p>
        </p:txBody>
      </p:sp>
      <p:sp>
        <p:nvSpPr>
          <p:cNvPr id="43" name="Shape 2943">
            <a:extLst>
              <a:ext uri="{FF2B5EF4-FFF2-40B4-BE49-F238E27FC236}">
                <a16:creationId xmlns:a16="http://schemas.microsoft.com/office/drawing/2014/main" id="{398E66B4-0E61-4834-BA44-AD992DFDF1A1}"/>
              </a:ext>
            </a:extLst>
          </p:cNvPr>
          <p:cNvSpPr>
            <a:spLocks noChangeAspect="1"/>
          </p:cNvSpPr>
          <p:nvPr/>
        </p:nvSpPr>
        <p:spPr>
          <a:xfrm>
            <a:off x="1284188" y="3869472"/>
            <a:ext cx="990243" cy="12102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00" y="11782"/>
                </a:moveTo>
                <a:lnTo>
                  <a:pt x="9600" y="10800"/>
                </a:lnTo>
                <a:lnTo>
                  <a:pt x="11400" y="10800"/>
                </a:lnTo>
                <a:cubicBezTo>
                  <a:pt x="11732" y="10800"/>
                  <a:pt x="12000" y="10580"/>
                  <a:pt x="12000" y="10309"/>
                </a:cubicBezTo>
                <a:lnTo>
                  <a:pt x="12000" y="2945"/>
                </a:lnTo>
                <a:lnTo>
                  <a:pt x="19940" y="2945"/>
                </a:lnTo>
                <a:lnTo>
                  <a:pt x="16886" y="7111"/>
                </a:lnTo>
                <a:lnTo>
                  <a:pt x="16894" y="7115"/>
                </a:lnTo>
                <a:cubicBezTo>
                  <a:pt x="16840" y="7189"/>
                  <a:pt x="16800" y="7272"/>
                  <a:pt x="16800" y="7364"/>
                </a:cubicBezTo>
                <a:cubicBezTo>
                  <a:pt x="16800" y="7457"/>
                  <a:pt x="16840" y="7538"/>
                  <a:pt x="16894" y="7612"/>
                </a:cubicBezTo>
                <a:lnTo>
                  <a:pt x="16886" y="7616"/>
                </a:lnTo>
                <a:lnTo>
                  <a:pt x="19940" y="11782"/>
                </a:lnTo>
                <a:cubicBezTo>
                  <a:pt x="19940" y="11782"/>
                  <a:pt x="9600" y="11782"/>
                  <a:pt x="9600" y="11782"/>
                </a:cubicBezTo>
                <a:close/>
                <a:moveTo>
                  <a:pt x="1200" y="982"/>
                </a:moveTo>
                <a:lnTo>
                  <a:pt x="10800" y="982"/>
                </a:lnTo>
                <a:lnTo>
                  <a:pt x="10800" y="9818"/>
                </a:lnTo>
                <a:lnTo>
                  <a:pt x="1200" y="9818"/>
                </a:lnTo>
                <a:cubicBezTo>
                  <a:pt x="1200" y="9818"/>
                  <a:pt x="1200" y="982"/>
                  <a:pt x="1200" y="982"/>
                </a:cubicBezTo>
                <a:close/>
                <a:moveTo>
                  <a:pt x="21514" y="12020"/>
                </a:moveTo>
                <a:lnTo>
                  <a:pt x="18100" y="7364"/>
                </a:lnTo>
                <a:lnTo>
                  <a:pt x="21514" y="2707"/>
                </a:lnTo>
                <a:lnTo>
                  <a:pt x="21506" y="2703"/>
                </a:lnTo>
                <a:cubicBezTo>
                  <a:pt x="21560" y="2629"/>
                  <a:pt x="21600" y="2547"/>
                  <a:pt x="21600" y="2455"/>
                </a:cubicBezTo>
                <a:cubicBezTo>
                  <a:pt x="21600" y="2183"/>
                  <a:pt x="21332" y="1964"/>
                  <a:pt x="21000" y="1964"/>
                </a:cubicBezTo>
                <a:lnTo>
                  <a:pt x="12000" y="1964"/>
                </a:lnTo>
                <a:lnTo>
                  <a:pt x="12000" y="491"/>
                </a:lnTo>
                <a:cubicBezTo>
                  <a:pt x="12000" y="220"/>
                  <a:pt x="11732" y="0"/>
                  <a:pt x="11400" y="0"/>
                </a:cubicBezTo>
                <a:lnTo>
                  <a:pt x="600" y="0"/>
                </a:lnTo>
                <a:cubicBezTo>
                  <a:pt x="268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268" y="21600"/>
                  <a:pt x="600" y="21600"/>
                </a:cubicBezTo>
                <a:cubicBezTo>
                  <a:pt x="932" y="21600"/>
                  <a:pt x="1200" y="21380"/>
                  <a:pt x="1200" y="21109"/>
                </a:cubicBezTo>
                <a:lnTo>
                  <a:pt x="1200" y="10800"/>
                </a:lnTo>
                <a:lnTo>
                  <a:pt x="8400" y="10800"/>
                </a:lnTo>
                <a:lnTo>
                  <a:pt x="8400" y="12273"/>
                </a:lnTo>
                <a:cubicBezTo>
                  <a:pt x="8400" y="12544"/>
                  <a:pt x="8668" y="12764"/>
                  <a:pt x="9000" y="12764"/>
                </a:cubicBezTo>
                <a:lnTo>
                  <a:pt x="21000" y="12764"/>
                </a:lnTo>
                <a:cubicBezTo>
                  <a:pt x="21332" y="12764"/>
                  <a:pt x="21600" y="12544"/>
                  <a:pt x="21600" y="12273"/>
                </a:cubicBezTo>
                <a:cubicBezTo>
                  <a:pt x="21600" y="12181"/>
                  <a:pt x="21560" y="12098"/>
                  <a:pt x="21506" y="12024"/>
                </a:cubicBezTo>
                <a:cubicBezTo>
                  <a:pt x="21506" y="12024"/>
                  <a:pt x="21514" y="12020"/>
                  <a:pt x="21514" y="12020"/>
                </a:cubicBezTo>
                <a:close/>
              </a:path>
            </a:pathLst>
          </a:custGeom>
          <a:solidFill>
            <a:srgbClr val="183D6F"/>
          </a:solidFill>
          <a:ln w="12700">
            <a:solidFill>
              <a:srgbClr val="183D6F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/>
          </a:p>
        </p:txBody>
      </p:sp>
    </p:spTree>
    <p:extLst>
      <p:ext uri="{BB962C8B-B14F-4D97-AF65-F5344CB8AC3E}">
        <p14:creationId xmlns:p14="http://schemas.microsoft.com/office/powerpoint/2010/main" val="758621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B334BD-34D2-48EE-B8FA-690E57E9E1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8718"/>
            <a:ext cx="7693025" cy="23111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7761" y="4605773"/>
            <a:ext cx="73243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spc="600" dirty="0">
                <a:solidFill>
                  <a:srgbClr val="183D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ПЕРВЫЙ МОДУЛЬ</a:t>
            </a:r>
            <a:endParaRPr lang="en-US" sz="11500" b="1" spc="600" dirty="0">
              <a:solidFill>
                <a:srgbClr val="183D6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6909" y="3817445"/>
            <a:ext cx="2749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spc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</a:t>
            </a:r>
            <a:endParaRPr lang="en-US" sz="1600" spc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98025" y="2453626"/>
            <a:ext cx="60907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Основы LEAN и философия Кайдзен</a:t>
            </a:r>
          </a:p>
          <a:p>
            <a:pPr lvl="0"/>
            <a:r>
              <a:rPr lang="ru-RU" dirty="0"/>
              <a:t>Обзор Основных Инструментов LEAN</a:t>
            </a:r>
          </a:p>
          <a:p>
            <a:r>
              <a:rPr lang="ru-RU" dirty="0"/>
              <a:t>Особенности и очередность применения</a:t>
            </a:r>
            <a:endParaRPr lang="en-US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98025" y="1630654"/>
            <a:ext cx="52629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Знакомство с LEAN</a:t>
            </a:r>
            <a:endParaRPr lang="en-US" sz="5400" b="1" spc="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471502" y="2394016"/>
            <a:ext cx="64109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Роль высшего руководства и Лидера рабочей команды</a:t>
            </a:r>
          </a:p>
          <a:p>
            <a:pPr lvl="0"/>
            <a:r>
              <a:rPr lang="ru-RU" dirty="0"/>
              <a:t>Типичные ошибки при внедрении LEAN</a:t>
            </a:r>
          </a:p>
          <a:p>
            <a:r>
              <a:rPr lang="ru-RU" dirty="0"/>
              <a:t>Подходы к оценке эффективности</a:t>
            </a:r>
            <a:endParaRPr lang="en-US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456025" y="1600200"/>
            <a:ext cx="5440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Процесс внедрения</a:t>
            </a:r>
            <a:endParaRPr lang="en-US" sz="5400" b="1" spc="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98025" y="7890570"/>
            <a:ext cx="63094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5 принципов LEAN</a:t>
            </a:r>
          </a:p>
          <a:p>
            <a:pPr lvl="0"/>
            <a:r>
              <a:rPr lang="ru-RU" dirty="0"/>
              <a:t>Понятия «Клиент», «Ценность» и «Потери»</a:t>
            </a:r>
          </a:p>
          <a:p>
            <a:pPr lvl="0"/>
            <a:r>
              <a:rPr lang="ru-RU" dirty="0"/>
              <a:t>Виды операций: создающие и не создающие ценность</a:t>
            </a:r>
          </a:p>
          <a:p>
            <a:pPr lvl="0"/>
            <a:r>
              <a:rPr lang="ru-RU" dirty="0"/>
              <a:t>Муда / Мура / Мури</a:t>
            </a:r>
          </a:p>
          <a:p>
            <a:r>
              <a:rPr lang="ru-RU" dirty="0"/>
              <a:t>8 типов Муда (7+1): определение и идентификация</a:t>
            </a:r>
            <a:endParaRPr lang="en-US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98025" y="6601361"/>
            <a:ext cx="53960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Основные понятия </a:t>
            </a:r>
          </a:p>
          <a:p>
            <a:r>
              <a:rPr lang="ru-RU" sz="4000" b="1" dirty="0">
                <a:solidFill>
                  <a:schemeClr val="tx2"/>
                </a:solidFill>
              </a:rPr>
              <a:t>и принципы</a:t>
            </a:r>
            <a:endParaRPr lang="en-US" sz="5400" b="1" spc="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573102" y="7890570"/>
            <a:ext cx="58941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Кайдзен – постоянные ежедневные улучшения</a:t>
            </a:r>
          </a:p>
          <a:p>
            <a:pPr lvl="0"/>
            <a:r>
              <a:rPr lang="ru-RU" dirty="0"/>
              <a:t>Цикл PDCA, постоянное усовершенствование</a:t>
            </a:r>
          </a:p>
          <a:p>
            <a:r>
              <a:rPr lang="ru-RU" dirty="0"/>
              <a:t>2 секундный LEAN</a:t>
            </a:r>
            <a:endParaRPr lang="en-US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471502" y="6601361"/>
            <a:ext cx="60773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Процесс постоянного </a:t>
            </a:r>
          </a:p>
          <a:p>
            <a:r>
              <a:rPr lang="ru-RU" sz="4000" b="1" dirty="0">
                <a:solidFill>
                  <a:schemeClr val="tx2"/>
                </a:solidFill>
              </a:rPr>
              <a:t>совершенствования 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2009848-9289-45D0-B463-9DDDCD4CF99A}"/>
              </a:ext>
            </a:extLst>
          </p:cNvPr>
          <p:cNvSpPr/>
          <p:nvPr/>
        </p:nvSpPr>
        <p:spPr>
          <a:xfrm>
            <a:off x="1856909" y="7363872"/>
            <a:ext cx="43869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14E8B"/>
                </a:solidFill>
                <a:ea typeface="Times New Roman" panose="02020603050405020304" pitchFamily="18" charset="0"/>
              </a:rPr>
              <a:t>Основы LEAN Ценность и Потери Инструменты LEAN</a:t>
            </a:r>
            <a:endParaRPr lang="ru-RU" dirty="0">
              <a:solidFill>
                <a:srgbClr val="214E8B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561AE0-8937-468B-A53E-130F4B0D616F}"/>
              </a:ext>
            </a:extLst>
          </p:cNvPr>
          <p:cNvSpPr txBox="1"/>
          <p:nvPr/>
        </p:nvSpPr>
        <p:spPr>
          <a:xfrm>
            <a:off x="21163981" y="12710714"/>
            <a:ext cx="3213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ea typeface="Times New Roman" panose="02020603050405020304" pitchFamily="18" charset="0"/>
              </a:rPr>
              <a:t>Basic LEAN</a:t>
            </a:r>
            <a:endParaRPr lang="en-US" sz="4400" spc="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001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3B334BD-34D2-48EE-B8FA-690E57E9E1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8718"/>
            <a:ext cx="7693025" cy="23111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7761" y="4605773"/>
            <a:ext cx="73243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spc="600" dirty="0">
                <a:solidFill>
                  <a:srgbClr val="183D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ВТОРОЙ МОДУЛЬ</a:t>
            </a:r>
            <a:endParaRPr lang="en-US" sz="11500" b="1" spc="600" dirty="0">
              <a:solidFill>
                <a:srgbClr val="183D6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6909" y="3817445"/>
            <a:ext cx="2749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spc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</a:t>
            </a:r>
            <a:endParaRPr lang="en-US" sz="1600" spc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42146" y="5502057"/>
            <a:ext cx="65756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Цели и задачи 5S</a:t>
            </a:r>
          </a:p>
          <a:p>
            <a:pPr lvl="0"/>
            <a:r>
              <a:rPr lang="ru-RU" dirty="0"/>
              <a:t>Шаги внедрения 5S</a:t>
            </a:r>
          </a:p>
          <a:p>
            <a:pPr lvl="0"/>
            <a:r>
              <a:rPr lang="ru-RU" dirty="0"/>
              <a:t>Особенности применения 5S в разных компаниях</a:t>
            </a:r>
          </a:p>
          <a:p>
            <a:pPr lvl="0"/>
            <a:r>
              <a:rPr lang="ru-RU" dirty="0"/>
              <a:t>Подготовка, планирование и проведение проекта по 5S</a:t>
            </a:r>
          </a:p>
          <a:p>
            <a:r>
              <a:rPr lang="ru-RU" dirty="0"/>
              <a:t>Примеры реализации</a:t>
            </a:r>
            <a:endParaRPr lang="en-US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42146" y="4161065"/>
            <a:ext cx="32047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Система 5S</a:t>
            </a:r>
            <a:endParaRPr lang="en-US" sz="5400" b="1" spc="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242619" y="5478482"/>
            <a:ext cx="63094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Составляющие Визуального управления</a:t>
            </a:r>
          </a:p>
          <a:p>
            <a:pPr lvl="0"/>
            <a:r>
              <a:rPr lang="ru-RU" dirty="0"/>
              <a:t>Визуальные дисплеи</a:t>
            </a:r>
          </a:p>
          <a:p>
            <a:pPr lvl="0"/>
            <a:r>
              <a:rPr lang="ru-RU" dirty="0"/>
              <a:t>Визуальные метрики</a:t>
            </a:r>
          </a:p>
          <a:p>
            <a:pPr lvl="0"/>
            <a:r>
              <a:rPr lang="ru-RU" dirty="0"/>
              <a:t>Инструменты Визуального управления </a:t>
            </a:r>
          </a:p>
          <a:p>
            <a:r>
              <a:rPr lang="ru-RU" dirty="0"/>
              <a:t>Примеры реализации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270624" y="4092714"/>
            <a:ext cx="66624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Визуальное управление</a:t>
            </a:r>
            <a:endParaRPr lang="en-US" sz="5400" b="1" spc="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2009848-9289-45D0-B463-9DDDCD4CF99A}"/>
              </a:ext>
            </a:extLst>
          </p:cNvPr>
          <p:cNvSpPr/>
          <p:nvPr/>
        </p:nvSpPr>
        <p:spPr>
          <a:xfrm>
            <a:off x="1717761" y="7392665"/>
            <a:ext cx="50209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14E8B"/>
                </a:solidFill>
              </a:rPr>
              <a:t>Создание эффективных рабочих мест по системе 5S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496DAB-0B80-4577-BE7F-0A32DDB44266}"/>
              </a:ext>
            </a:extLst>
          </p:cNvPr>
          <p:cNvSpPr txBox="1"/>
          <p:nvPr/>
        </p:nvSpPr>
        <p:spPr>
          <a:xfrm>
            <a:off x="21163981" y="12710714"/>
            <a:ext cx="3213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ea typeface="Times New Roman" panose="02020603050405020304" pitchFamily="18" charset="0"/>
              </a:rPr>
              <a:t>Basic LEAN</a:t>
            </a:r>
            <a:endParaRPr lang="en-US" sz="4400" spc="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41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3B334BD-34D2-48EE-B8FA-690E57E9E1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8718"/>
            <a:ext cx="7693025" cy="23111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7761" y="4605773"/>
            <a:ext cx="73243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spc="600" dirty="0">
                <a:solidFill>
                  <a:srgbClr val="183D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ТРЕТИЙ МОДУЛЬ</a:t>
            </a:r>
            <a:endParaRPr lang="en-US" sz="11500" b="1" spc="600" dirty="0">
              <a:solidFill>
                <a:srgbClr val="183D6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6909" y="3817445"/>
            <a:ext cx="2749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spc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</a:t>
            </a:r>
            <a:endParaRPr lang="en-US" sz="1600" spc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9971" y="2338155"/>
            <a:ext cx="123308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Структурированный подход к решению проблем</a:t>
            </a:r>
          </a:p>
          <a:p>
            <a:pPr lvl="0"/>
            <a:r>
              <a:rPr lang="ru-RU" dirty="0"/>
              <a:t>Шаги Метода решения проблем</a:t>
            </a:r>
          </a:p>
          <a:p>
            <a:pPr lvl="0"/>
            <a:r>
              <a:rPr lang="ru-RU" dirty="0"/>
              <a:t>Определение Проблемы</a:t>
            </a:r>
          </a:p>
          <a:p>
            <a:pPr lvl="0"/>
            <a:r>
              <a:rPr lang="ru-RU" dirty="0"/>
              <a:t>Симптомы и Причины проблем, Корневая причина</a:t>
            </a:r>
          </a:p>
          <a:p>
            <a:pPr lvl="0"/>
            <a:r>
              <a:rPr lang="ru-RU" dirty="0"/>
              <a:t>Инструменты поиска и анализа проблем</a:t>
            </a:r>
          </a:p>
          <a:p>
            <a:pPr lvl="0"/>
            <a:r>
              <a:rPr lang="ru-RU" dirty="0"/>
              <a:t>Разработка контрмер</a:t>
            </a:r>
          </a:p>
          <a:p>
            <a:pPr lvl="0"/>
            <a:r>
              <a:rPr lang="ru-RU" dirty="0"/>
              <a:t>Оценка и выбор приоритетов «Эффект-Время-Затраты»</a:t>
            </a:r>
          </a:p>
          <a:p>
            <a:r>
              <a:rPr lang="ru-RU" dirty="0"/>
              <a:t>Планирование действий по устранению причин</a:t>
            </a:r>
            <a:endParaRPr lang="en-US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28090" y="1295400"/>
            <a:ext cx="88056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Инструменты решения проблем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28090" y="8915400"/>
            <a:ext cx="630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Штурм прорыв</a:t>
            </a:r>
            <a:endParaRPr lang="en-US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39971" y="7978914"/>
            <a:ext cx="7388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Методы групповой работы</a:t>
            </a:r>
            <a:endParaRPr lang="en-US" sz="5400" b="1" spc="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439971" y="11582400"/>
            <a:ext cx="5894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Применение методологии А3 для решения проблем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439971" y="10594289"/>
            <a:ext cx="26933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Метод А3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2009848-9289-45D0-B463-9DDDCD4CF99A}"/>
              </a:ext>
            </a:extLst>
          </p:cNvPr>
          <p:cNvSpPr/>
          <p:nvPr/>
        </p:nvSpPr>
        <p:spPr>
          <a:xfrm>
            <a:off x="1717761" y="7363872"/>
            <a:ext cx="43869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83D6F"/>
                </a:solidFill>
              </a:rPr>
              <a:t>Инструменты решения проблем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F6E7C4-94F1-47E8-99B4-08BD73A17D19}"/>
              </a:ext>
            </a:extLst>
          </p:cNvPr>
          <p:cNvSpPr txBox="1"/>
          <p:nvPr/>
        </p:nvSpPr>
        <p:spPr>
          <a:xfrm>
            <a:off x="21163981" y="12710714"/>
            <a:ext cx="3213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ea typeface="Times New Roman" panose="02020603050405020304" pitchFamily="18" charset="0"/>
              </a:rPr>
              <a:t>Basic LEAN</a:t>
            </a:r>
            <a:endParaRPr lang="en-US" sz="4400" spc="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982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3B334BD-34D2-48EE-B8FA-690E57E9E1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8718"/>
            <a:ext cx="7693025" cy="23111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3984" y="4661580"/>
            <a:ext cx="73243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200" b="1" spc="600">
                <a:solidFill>
                  <a:srgbClr val="183D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ЧЕТВЕРТЫЙ</a:t>
            </a:r>
          </a:p>
          <a:p>
            <a:r>
              <a:rPr lang="ru-RU" dirty="0"/>
              <a:t>МОДУЛЬ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56909" y="3817445"/>
            <a:ext cx="2749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spc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</a:t>
            </a:r>
            <a:endParaRPr lang="en-US" sz="1600" spc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84364" y="2876272"/>
            <a:ext cx="73243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Расчет эффективности использования оборудования - ОЕЕ</a:t>
            </a:r>
            <a:endParaRPr lang="en-US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84364" y="838200"/>
            <a:ext cx="72039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Эффективность </a:t>
            </a:r>
          </a:p>
          <a:p>
            <a:r>
              <a:rPr lang="ru-RU" sz="4000" b="1" dirty="0">
                <a:solidFill>
                  <a:schemeClr val="tx2"/>
                </a:solidFill>
              </a:rPr>
              <a:t>Использования оборудования</a:t>
            </a:r>
            <a:endParaRPr lang="en-US" sz="5400" b="1" spc="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28369" y="7188961"/>
            <a:ext cx="783146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Потери в работе оборудования</a:t>
            </a:r>
          </a:p>
          <a:p>
            <a:pPr lvl="0"/>
            <a:r>
              <a:rPr lang="ru-RU" dirty="0"/>
              <a:t>Модель TPM: Цели, принципы, элементы</a:t>
            </a:r>
          </a:p>
          <a:p>
            <a:pPr lvl="0"/>
            <a:r>
              <a:rPr lang="ru-RU" dirty="0"/>
              <a:t>Автономное обслуживание оборудования – цели и задачи</a:t>
            </a:r>
          </a:p>
          <a:p>
            <a:pPr lvl="0"/>
            <a:r>
              <a:rPr lang="ru-RU" dirty="0"/>
              <a:t>Шаги внедрения Автономного оборудования</a:t>
            </a:r>
          </a:p>
          <a:p>
            <a:r>
              <a:rPr lang="ru-RU" dirty="0"/>
              <a:t>Взаимодействие операторов и ремонтников</a:t>
            </a:r>
            <a:endParaRPr lang="en-US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59830" y="5755993"/>
            <a:ext cx="75007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ТРМ – </a:t>
            </a:r>
          </a:p>
          <a:p>
            <a:r>
              <a:rPr lang="ru-RU" sz="4000" b="1" dirty="0">
                <a:solidFill>
                  <a:schemeClr val="tx2"/>
                </a:solidFill>
              </a:rPr>
              <a:t>Автономное обслуживание</a:t>
            </a:r>
            <a:endParaRPr lang="en-US" sz="5400" b="1" spc="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601514" y="2312161"/>
            <a:ext cx="695778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Стандартизация: суть, цели, преимущества</a:t>
            </a:r>
          </a:p>
          <a:p>
            <a:pPr lvl="0"/>
            <a:r>
              <a:rPr lang="ru-RU" dirty="0"/>
              <a:t>Стандарты Автономного обслуживания</a:t>
            </a:r>
          </a:p>
          <a:p>
            <a:pPr lvl="0"/>
            <a:r>
              <a:rPr lang="ru-RU" dirty="0"/>
              <a:t>Объединение карт ежедневного обслуживания, смазки и 5S</a:t>
            </a:r>
          </a:p>
          <a:p>
            <a:pPr lvl="0"/>
            <a:r>
              <a:rPr lang="ru-RU" dirty="0"/>
              <a:t>Базовые элементы и документация стандартизированной работы</a:t>
            </a:r>
          </a:p>
          <a:p>
            <a:pPr lvl="0"/>
            <a:r>
              <a:rPr lang="ru-RU" dirty="0"/>
              <a:t>Урок на Одном Листе (OPL)</a:t>
            </a:r>
          </a:p>
          <a:p>
            <a:r>
              <a:rPr lang="ru-RU" dirty="0"/>
              <a:t>Примеры реализации</a:t>
            </a:r>
            <a:endParaRPr lang="en-US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601514" y="838200"/>
            <a:ext cx="4562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Стандартизация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2009848-9289-45D0-B463-9DDDCD4CF99A}"/>
              </a:ext>
            </a:extLst>
          </p:cNvPr>
          <p:cNvSpPr/>
          <p:nvPr/>
        </p:nvSpPr>
        <p:spPr>
          <a:xfrm>
            <a:off x="1717761" y="7363872"/>
            <a:ext cx="46432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14E8B"/>
                </a:solidFill>
              </a:rPr>
              <a:t>Автономное обслуживание оборудования Система ТРМ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BAAD99-AACD-4413-A97A-53105518A56D}"/>
              </a:ext>
            </a:extLst>
          </p:cNvPr>
          <p:cNvSpPr txBox="1"/>
          <p:nvPr/>
        </p:nvSpPr>
        <p:spPr>
          <a:xfrm>
            <a:off x="21163981" y="12710714"/>
            <a:ext cx="3213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ea typeface="Times New Roman" panose="02020603050405020304" pitchFamily="18" charset="0"/>
              </a:rPr>
              <a:t>Basic LEAN</a:t>
            </a:r>
            <a:endParaRPr lang="en-US" sz="4400" spc="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879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3B334BD-34D2-48EE-B8FA-690E57E9E1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8718"/>
            <a:ext cx="7693025" cy="23111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7761" y="4605773"/>
            <a:ext cx="73243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spc="600" dirty="0">
                <a:solidFill>
                  <a:srgbClr val="183D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ПЯТЫЙ МОДУЛЬ</a:t>
            </a:r>
            <a:endParaRPr lang="en-US" sz="11500" b="1" spc="600" dirty="0">
              <a:solidFill>
                <a:srgbClr val="183D6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6909" y="3817445"/>
            <a:ext cx="2749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spc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</a:t>
            </a:r>
            <a:endParaRPr lang="en-US" sz="1600" spc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42450" y="3817445"/>
            <a:ext cx="13109575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Hoshin Kanri - развертывание стратегии по всем уровням организации</a:t>
            </a:r>
          </a:p>
          <a:p>
            <a:pPr lvl="0"/>
            <a:r>
              <a:rPr lang="ru-RU" dirty="0"/>
              <a:t>VSM - Картирование потока создания ценности, Lead time</a:t>
            </a:r>
          </a:p>
          <a:p>
            <a:pPr lvl="0"/>
            <a:r>
              <a:rPr lang="ru-RU" dirty="0"/>
              <a:t>Системы вытягивания – JTI, Канбан, CONWIP, FIFO, Супермаркет</a:t>
            </a:r>
          </a:p>
          <a:p>
            <a:pPr lvl="0"/>
            <a:r>
              <a:rPr lang="ru-RU" dirty="0"/>
              <a:t>SMED – искусство быстрой переналадки</a:t>
            </a:r>
          </a:p>
          <a:p>
            <a:pPr lvl="0"/>
            <a:r>
              <a:rPr lang="ru-RU" dirty="0"/>
              <a:t>Концепция встроенного качества – TQM, Poka-Yoke – защита от ошибок</a:t>
            </a:r>
          </a:p>
          <a:p>
            <a:pPr lvl="0"/>
            <a:r>
              <a:rPr lang="ru-RU" dirty="0"/>
              <a:t>Visual Factory - Визуализация производства</a:t>
            </a:r>
          </a:p>
          <a:p>
            <a:pPr lvl="0"/>
            <a:r>
              <a:rPr lang="ru-RU" dirty="0"/>
              <a:t>Производственное планирование - Heijunka </a:t>
            </a:r>
          </a:p>
          <a:p>
            <a:pPr lvl="0"/>
            <a:r>
              <a:rPr lang="ru-RU" dirty="0"/>
              <a:t>Основы ТОС: Типы ограничений в системе, Барабан – Буфер – Канат</a:t>
            </a:r>
          </a:p>
          <a:p>
            <a:r>
              <a:rPr lang="ru-RU" dirty="0"/>
              <a:t>Организация управления через ограничение</a:t>
            </a:r>
            <a:endParaRPr lang="en-US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80550" y="2057400"/>
            <a:ext cx="58592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Обзор инструментов </a:t>
            </a:r>
          </a:p>
          <a:p>
            <a:r>
              <a:rPr lang="ru-RU" sz="4000" b="1" dirty="0">
                <a:solidFill>
                  <a:schemeClr val="tx2"/>
                </a:solidFill>
              </a:rPr>
              <a:t>LEAN, TOC</a:t>
            </a:r>
            <a:endParaRPr lang="en-US" sz="5400" b="1" spc="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2009848-9289-45D0-B463-9DDDCD4CF99A}"/>
              </a:ext>
            </a:extLst>
          </p:cNvPr>
          <p:cNvSpPr/>
          <p:nvPr/>
        </p:nvSpPr>
        <p:spPr>
          <a:xfrm>
            <a:off x="1717761" y="7363871"/>
            <a:ext cx="43869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83D6F"/>
                </a:solidFill>
              </a:rPr>
              <a:t>Построение производственной системы. Инструменты Lean, Кайдзен, ТОС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7041DE-03E5-418B-A034-BDC5D4B2C536}"/>
              </a:ext>
            </a:extLst>
          </p:cNvPr>
          <p:cNvSpPr txBox="1"/>
          <p:nvPr/>
        </p:nvSpPr>
        <p:spPr>
          <a:xfrm>
            <a:off x="21163981" y="12710714"/>
            <a:ext cx="3213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ea typeface="Times New Roman" panose="02020603050405020304" pitchFamily="18" charset="0"/>
              </a:rPr>
              <a:t>Basic LEAN</a:t>
            </a:r>
            <a:endParaRPr lang="en-US" sz="4400" spc="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407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2AB4A2-72D4-46EA-A1A4-122FF84334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6318"/>
            <a:ext cx="8302615" cy="50186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7761" y="4605773"/>
            <a:ext cx="73243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200" b="1" spc="600">
                <a:solidFill>
                  <a:srgbClr val="183D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ЭКЗАМЕН </a:t>
            </a:r>
          </a:p>
          <a:p>
            <a:r>
              <a:rPr lang="ru-RU" dirty="0"/>
              <a:t>И </a:t>
            </a:r>
          </a:p>
          <a:p>
            <a:r>
              <a:rPr lang="ru-RU" dirty="0"/>
              <a:t>ЗАЩИТА ПРОЕКТА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762490" y="5898434"/>
            <a:ext cx="1211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>
                <a:solidFill>
                  <a:schemeClr val="tx2"/>
                </a:solidFill>
              </a:rPr>
              <a:t>ПО ИТОГАМ ОБУЧЕНИЯ СТУДЕНТЫ КУРСА СДАЮТ ТЕСТЫ И ЗАЩИЩАЮТ СВОИ ПРОЕКТЫ</a:t>
            </a:r>
            <a:endParaRPr lang="en-US" sz="4000" b="1" dirty="0">
              <a:solidFill>
                <a:schemeClr val="tx2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70D266-AB1A-4D06-B30F-EAAE32F9C5A5}"/>
              </a:ext>
            </a:extLst>
          </p:cNvPr>
          <p:cNvSpPr txBox="1"/>
          <p:nvPr/>
        </p:nvSpPr>
        <p:spPr>
          <a:xfrm>
            <a:off x="21163981" y="12710714"/>
            <a:ext cx="3213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ea typeface="Times New Roman" panose="02020603050405020304" pitchFamily="18" charset="0"/>
              </a:rPr>
              <a:t>Basic LEAN</a:t>
            </a:r>
            <a:endParaRPr lang="en-US" sz="4400" spc="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494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340225" y="10069997"/>
            <a:ext cx="6629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специалист по внедрению </a:t>
            </a:r>
            <a:r>
              <a:rPr lang="en-US" sz="3200" dirty="0"/>
              <a:t>Lean</a:t>
            </a:r>
            <a:r>
              <a:rPr lang="ru-RU" sz="3200" dirty="0"/>
              <a:t>, </a:t>
            </a:r>
            <a:r>
              <a:rPr lang="en-US" sz="3200" dirty="0"/>
              <a:t>Supply Chain Management, </a:t>
            </a:r>
            <a:endParaRPr lang="ru-RU" sz="3200" dirty="0"/>
          </a:p>
          <a:p>
            <a:pPr algn="ctr"/>
            <a:r>
              <a:rPr lang="ru-RU" sz="3200" dirty="0"/>
              <a:t>Сертифицированный Кайдзен-практик, </a:t>
            </a:r>
            <a:r>
              <a:rPr lang="en-US" sz="3200" dirty="0"/>
              <a:t>CGBL®, </a:t>
            </a:r>
            <a:endParaRPr lang="ru-RU" sz="3200" dirty="0"/>
          </a:p>
          <a:p>
            <a:pPr algn="ctr"/>
            <a:r>
              <a:rPr lang="ru-RU" sz="3200" dirty="0"/>
              <a:t>Менеджер экзаменационного центру </a:t>
            </a:r>
            <a:r>
              <a:rPr lang="en-US" sz="3200" dirty="0"/>
              <a:t>LEAN IIBLC® </a:t>
            </a:r>
            <a:r>
              <a:rPr lang="ru-RU" sz="3200" dirty="0"/>
              <a:t>в Украине. </a:t>
            </a:r>
            <a:endParaRPr lang="en-US" sz="32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2061" y="8483596"/>
            <a:ext cx="37369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spc="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РОМАН РОМАНЦОВ</a:t>
            </a:r>
            <a:endParaRPr lang="en-US" sz="6000" spc="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646025" y="10074057"/>
            <a:ext cx="7543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специалист по внедрению проектов LEAN, систем менеджмента качества, автоматизации учета, </a:t>
            </a:r>
          </a:p>
          <a:p>
            <a:pPr algn="ctr"/>
            <a:r>
              <a:rPr lang="ru-RU" sz="3200" dirty="0"/>
              <a:t>обучения персонала, </a:t>
            </a:r>
          </a:p>
          <a:p>
            <a:pPr algn="ctr"/>
            <a:r>
              <a:rPr lang="ru-RU" sz="3200" dirty="0"/>
              <a:t>Ведущий аудитор ISO 9001:2015 Сертифицированный </a:t>
            </a:r>
          </a:p>
          <a:p>
            <a:pPr algn="ctr"/>
            <a:r>
              <a:rPr lang="ru-RU" sz="3200" dirty="0"/>
              <a:t>Кайдзен-Практик</a:t>
            </a:r>
            <a:endParaRPr lang="en-US" sz="32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663090" y="8483596"/>
            <a:ext cx="34563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spc="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ТАТЬЯНА </a:t>
            </a:r>
          </a:p>
          <a:p>
            <a:pPr algn="ctr"/>
            <a:r>
              <a:rPr lang="ru-RU" sz="4000" spc="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ГАЛУШКА</a:t>
            </a:r>
            <a:endParaRPr lang="en-US" sz="6000" spc="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74063" y="836008"/>
            <a:ext cx="63850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spc="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ТРЕНЕРЫ КУРСА</a:t>
            </a:r>
            <a:endParaRPr lang="en-US" sz="8000" spc="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3BEC102-CFCB-406B-8D46-04BDB929463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5" b="9585"/>
          <a:stretch>
            <a:fillRect/>
          </a:stretch>
        </p:blipFill>
        <p:spPr>
          <a:xfrm>
            <a:off x="13615087" y="2611156"/>
            <a:ext cx="5400000" cy="54000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6B0428-552D-4410-8D34-C9B06D5ABF9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" b="20"/>
          <a:stretch>
            <a:fillRect/>
          </a:stretch>
        </p:blipFill>
        <p:spPr>
          <a:xfrm>
            <a:off x="4949825" y="2641636"/>
            <a:ext cx="5402166" cy="54000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EB4B234-38BF-41DC-8B82-306340650D24}"/>
              </a:ext>
            </a:extLst>
          </p:cNvPr>
          <p:cNvSpPr txBox="1"/>
          <p:nvPr/>
        </p:nvSpPr>
        <p:spPr>
          <a:xfrm>
            <a:off x="20799425" y="12573000"/>
            <a:ext cx="3213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2"/>
                </a:solidFill>
                <a:ea typeface="Times New Roman" panose="02020603050405020304" pitchFamily="18" charset="0"/>
              </a:rPr>
              <a:t>Basic</a:t>
            </a:r>
            <a:r>
              <a:rPr lang="en-US" sz="4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tx2"/>
                </a:solidFill>
                <a:ea typeface="Times New Roman" panose="02020603050405020304" pitchFamily="18" charset="0"/>
              </a:rPr>
              <a:t>LEAN</a:t>
            </a:r>
            <a:endParaRPr lang="en-US" sz="4400" spc="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325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308368" y="1865612"/>
            <a:ext cx="8948362" cy="579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2"/>
                </a:solidFill>
              </a:rPr>
              <a:t>Подтвердили участие (ЗМК):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</a:rPr>
              <a:t>ЖЗОК – 2 чел.  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</a:rPr>
              <a:t>CKS </a:t>
            </a:r>
            <a:r>
              <a:rPr lang="ru-RU" dirty="0">
                <a:solidFill>
                  <a:schemeClr val="tx2"/>
                </a:solidFill>
              </a:rPr>
              <a:t>– </a:t>
            </a:r>
            <a:r>
              <a:rPr lang="en-US" dirty="0">
                <a:solidFill>
                  <a:schemeClr val="tx2"/>
                </a:solidFill>
              </a:rPr>
              <a:t>3</a:t>
            </a:r>
            <a:r>
              <a:rPr lang="ru-RU" dirty="0">
                <a:solidFill>
                  <a:schemeClr val="tx2"/>
                </a:solidFill>
              </a:rPr>
              <a:t> чел.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</a:rPr>
              <a:t>УКРСТАЛЬ КОНСТРУКЦИЯ – </a:t>
            </a:r>
            <a:r>
              <a:rPr lang="en-US" dirty="0">
                <a:solidFill>
                  <a:schemeClr val="tx2"/>
                </a:solidFill>
              </a:rPr>
              <a:t>6-8 </a:t>
            </a:r>
            <a:r>
              <a:rPr lang="ru-RU" dirty="0">
                <a:solidFill>
                  <a:schemeClr val="tx2"/>
                </a:solidFill>
              </a:rPr>
              <a:t>чел.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</a:rPr>
              <a:t>СМАРТБИЛДИНГ – 2 чел.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</a:rPr>
              <a:t>ЮТЭМ-ЗМК – 2 чел.</a:t>
            </a:r>
          </a:p>
          <a:p>
            <a:pPr>
              <a:lnSpc>
                <a:spcPct val="150000"/>
              </a:lnSpc>
            </a:pPr>
            <a:r>
              <a:rPr lang="ru-RU" dirty="0" err="1">
                <a:solidFill>
                  <a:schemeClr val="tx2"/>
                </a:solidFill>
              </a:rPr>
              <a:t>Досвид</a:t>
            </a:r>
            <a:r>
              <a:rPr lang="ru-RU" dirty="0">
                <a:solidFill>
                  <a:schemeClr val="tx2"/>
                </a:solidFill>
              </a:rPr>
              <a:t> 2002 – 2 чел.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EB4B234-38BF-41DC-8B82-306340650D24}"/>
              </a:ext>
            </a:extLst>
          </p:cNvPr>
          <p:cNvSpPr txBox="1"/>
          <p:nvPr/>
        </p:nvSpPr>
        <p:spPr>
          <a:xfrm>
            <a:off x="20557556" y="12573000"/>
            <a:ext cx="3213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2"/>
                </a:solidFill>
                <a:ea typeface="Times New Roman" panose="02020603050405020304" pitchFamily="18" charset="0"/>
              </a:rPr>
              <a:t>Basic</a:t>
            </a:r>
            <a:r>
              <a:rPr lang="en-US" sz="4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tx2"/>
                </a:solidFill>
                <a:ea typeface="Times New Roman" panose="02020603050405020304" pitchFamily="18" charset="0"/>
              </a:rPr>
              <a:t>LEAN</a:t>
            </a:r>
            <a:endParaRPr lang="en-US" sz="4400" spc="600" dirty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0EEA92C-22E9-E74F-BD6D-C4553DC4AD8F}"/>
              </a:ext>
            </a:extLst>
          </p:cNvPr>
          <p:cNvSpPr txBox="1"/>
          <p:nvPr/>
        </p:nvSpPr>
        <p:spPr>
          <a:xfrm>
            <a:off x="13754360" y="4330712"/>
            <a:ext cx="8948362" cy="4134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2"/>
                </a:solidFill>
              </a:rPr>
              <a:t>Собираются принять участие: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</a:rPr>
              <a:t>ЗМК </a:t>
            </a:r>
            <a:r>
              <a:rPr lang="ru-RU" dirty="0" err="1">
                <a:solidFill>
                  <a:schemeClr val="tx2"/>
                </a:solidFill>
              </a:rPr>
              <a:t>Конгрейд</a:t>
            </a:r>
            <a:r>
              <a:rPr lang="ru-RU" dirty="0">
                <a:solidFill>
                  <a:schemeClr val="tx2"/>
                </a:solidFill>
              </a:rPr>
              <a:t> – 2 чел.</a:t>
            </a:r>
          </a:p>
          <a:p>
            <a:pPr>
              <a:lnSpc>
                <a:spcPct val="150000"/>
              </a:lnSpc>
            </a:pPr>
            <a:r>
              <a:rPr lang="ru-RU" dirty="0" err="1">
                <a:solidFill>
                  <a:schemeClr val="tx2"/>
                </a:solidFill>
              </a:rPr>
              <a:t>Сталтех</a:t>
            </a:r>
            <a:r>
              <a:rPr lang="ru-RU" dirty="0">
                <a:solidFill>
                  <a:schemeClr val="tx2"/>
                </a:solidFill>
              </a:rPr>
              <a:t> – 2 чел.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</a:rPr>
              <a:t>ОБРАЗЕЦ-2000 – 2 чел.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</a:rPr>
              <a:t>ЗРН – 2 чел. 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EF0E6AF-BB35-7D43-ADE7-6586CB158CEB}"/>
              </a:ext>
            </a:extLst>
          </p:cNvPr>
          <p:cNvSpPr txBox="1"/>
          <p:nvPr/>
        </p:nvSpPr>
        <p:spPr>
          <a:xfrm>
            <a:off x="3273425" y="9089412"/>
            <a:ext cx="18633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000" dirty="0">
                <a:solidFill>
                  <a:schemeClr val="tx2"/>
                </a:solidFill>
                <a:ea typeface="Montserrat Light" charset="0"/>
                <a:cs typeface="Montserrat Light" charset="0"/>
              </a:rPr>
              <a:t>Компания соглашается, что готова открыто обсуждать вопросы внедрения с другими участниками учебной группы</a:t>
            </a:r>
            <a:endParaRPr lang="en-US" sz="3000" dirty="0">
              <a:solidFill>
                <a:schemeClr val="tx2"/>
              </a:solidFill>
              <a:ea typeface="Montserrat Light" charset="0"/>
              <a:cs typeface="Montserrat Light" charset="0"/>
            </a:endParaRPr>
          </a:p>
        </p:txBody>
      </p:sp>
      <p:pic>
        <p:nvPicPr>
          <p:cNvPr id="51" name="Рисунок 50" descr="Отзыв заказчика">
            <a:extLst>
              <a:ext uri="{FF2B5EF4-FFF2-40B4-BE49-F238E27FC236}">
                <a16:creationId xmlns:a16="http://schemas.microsoft.com/office/drawing/2014/main" id="{CCBB08BB-BA4F-664B-BE51-1B9A095BB7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2608" r="12608"/>
          <a:stretch>
            <a:fillRect/>
          </a:stretch>
        </p:blipFill>
        <p:spPr>
          <a:xfrm>
            <a:off x="1308368" y="8937013"/>
            <a:ext cx="1440000" cy="20496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62910" y="942282"/>
            <a:ext cx="81163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spc="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НАБОР УЧАСТНИКОВ</a:t>
            </a:r>
            <a:endParaRPr lang="en-US" sz="5400" spc="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39F53B-5A61-0D48-8B20-0DC40E53E564}"/>
              </a:ext>
            </a:extLst>
          </p:cNvPr>
          <p:cNvSpPr txBox="1"/>
          <p:nvPr/>
        </p:nvSpPr>
        <p:spPr>
          <a:xfrm>
            <a:off x="3273425" y="11353800"/>
            <a:ext cx="19429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000" dirty="0">
                <a:solidFill>
                  <a:schemeClr val="tx2"/>
                </a:solidFill>
                <a:ea typeface="Montserrat Light" charset="0"/>
                <a:cs typeface="Montserrat Light" charset="0"/>
              </a:rPr>
              <a:t>Для достижения максимальной эффективности обучения, каждая компания направляет для участия в программе минимум 2-х сотрудников, ответственных за последующее внедрение </a:t>
            </a:r>
            <a:r>
              <a:rPr lang="en-US" sz="3000" dirty="0">
                <a:solidFill>
                  <a:schemeClr val="tx2"/>
                </a:solidFill>
                <a:ea typeface="Montserrat Light" charset="0"/>
                <a:cs typeface="Montserrat Light" charset="0"/>
              </a:rPr>
              <a:t>LEAN</a:t>
            </a:r>
            <a:r>
              <a:rPr lang="ru-RU" sz="3000" dirty="0">
                <a:solidFill>
                  <a:schemeClr val="tx2"/>
                </a:solidFill>
                <a:ea typeface="Montserrat Light" charset="0"/>
                <a:cs typeface="Montserrat Light" charset="0"/>
              </a:rPr>
              <a:t> в компании</a:t>
            </a:r>
            <a:endParaRPr lang="en-US" sz="3000" dirty="0">
              <a:solidFill>
                <a:schemeClr val="tx2"/>
              </a:solidFill>
              <a:ea typeface="Montserrat Light" charset="0"/>
              <a:cs typeface="Montserrat Light" charset="0"/>
            </a:endParaRPr>
          </a:p>
        </p:txBody>
      </p:sp>
      <p:sp>
        <p:nvSpPr>
          <p:cNvPr id="9" name="Shape 2616">
            <a:extLst>
              <a:ext uri="{FF2B5EF4-FFF2-40B4-BE49-F238E27FC236}">
                <a16:creationId xmlns:a16="http://schemas.microsoft.com/office/drawing/2014/main" id="{588205BE-DCB2-AD42-B2C5-A455AD224D38}"/>
              </a:ext>
            </a:extLst>
          </p:cNvPr>
          <p:cNvSpPr/>
          <p:nvPr/>
        </p:nvSpPr>
        <p:spPr>
          <a:xfrm>
            <a:off x="1216025" y="11406214"/>
            <a:ext cx="1442426" cy="11975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3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10"/>
                  <a:pt x="6113" y="10507"/>
                  <a:pt x="5698" y="9969"/>
                </a:cubicBezTo>
                <a:cubicBezTo>
                  <a:pt x="5646" y="9902"/>
                  <a:pt x="5599" y="9842"/>
                  <a:pt x="5562" y="9786"/>
                </a:cubicBezTo>
                <a:cubicBezTo>
                  <a:pt x="5550" y="9769"/>
                  <a:pt x="5538" y="9752"/>
                  <a:pt x="5526" y="9735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2"/>
                </a:cubicBezTo>
                <a:cubicBezTo>
                  <a:pt x="5249" y="6721"/>
                  <a:pt x="4603" y="5151"/>
                  <a:pt x="5035" y="3988"/>
                </a:cubicBezTo>
                <a:cubicBezTo>
                  <a:pt x="5619" y="2411"/>
                  <a:pt x="6140" y="2099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2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4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6"/>
                </a:cubicBezTo>
                <a:cubicBezTo>
                  <a:pt x="11091" y="9842"/>
                  <a:pt x="11044" y="9902"/>
                  <a:pt x="10992" y="9969"/>
                </a:cubicBezTo>
                <a:cubicBezTo>
                  <a:pt x="10578" y="10507"/>
                  <a:pt x="9806" y="11510"/>
                  <a:pt x="9806" y="13567"/>
                </a:cubicBezTo>
                <a:cubicBezTo>
                  <a:pt x="9806" y="15972"/>
                  <a:pt x="11535" y="17087"/>
                  <a:pt x="12500" y="17361"/>
                </a:cubicBezTo>
                <a:cubicBezTo>
                  <a:pt x="13925" y="17916"/>
                  <a:pt x="15432" y="18665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40"/>
                  <a:pt x="12999" y="4821"/>
                  <a:pt x="12211" y="2789"/>
                </a:cubicBezTo>
                <a:cubicBezTo>
                  <a:pt x="11716" y="1514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7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7"/>
                  <a:pt x="12782" y="16326"/>
                </a:cubicBezTo>
                <a:moveTo>
                  <a:pt x="18035" y="15774"/>
                </a:moveTo>
                <a:cubicBezTo>
                  <a:pt x="18035" y="15774"/>
                  <a:pt x="16217" y="15312"/>
                  <a:pt x="16217" y="13291"/>
                </a:cubicBezTo>
                <a:cubicBezTo>
                  <a:pt x="16217" y="11515"/>
                  <a:pt x="17087" y="10890"/>
                  <a:pt x="17376" y="10458"/>
                </a:cubicBezTo>
                <a:cubicBezTo>
                  <a:pt x="17376" y="10458"/>
                  <a:pt x="17968" y="9906"/>
                  <a:pt x="17572" y="8122"/>
                </a:cubicBezTo>
                <a:cubicBezTo>
                  <a:pt x="18232" y="7146"/>
                  <a:pt x="18387" y="5419"/>
                  <a:pt x="17669" y="3590"/>
                </a:cubicBezTo>
                <a:cubicBezTo>
                  <a:pt x="17218" y="2442"/>
                  <a:pt x="16666" y="1814"/>
                  <a:pt x="16059" y="1449"/>
                </a:cubicBezTo>
                <a:cubicBezTo>
                  <a:pt x="15612" y="1180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4"/>
                </a:cubicBezTo>
                <a:cubicBezTo>
                  <a:pt x="12878" y="1781"/>
                  <a:pt x="12997" y="2064"/>
                  <a:pt x="13115" y="2366"/>
                </a:cubicBezTo>
                <a:cubicBezTo>
                  <a:pt x="13131" y="2409"/>
                  <a:pt x="13143" y="2453"/>
                  <a:pt x="13159" y="2496"/>
                </a:cubicBezTo>
                <a:cubicBezTo>
                  <a:pt x="13436" y="2360"/>
                  <a:pt x="13994" y="2160"/>
                  <a:pt x="14614" y="2160"/>
                </a:cubicBezTo>
                <a:cubicBezTo>
                  <a:pt x="15001" y="2160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9"/>
                </a:cubicBezTo>
                <a:cubicBezTo>
                  <a:pt x="17366" y="5541"/>
                  <a:pt x="17207" y="6853"/>
                  <a:pt x="16784" y="7478"/>
                </a:cubicBezTo>
                <a:cubicBezTo>
                  <a:pt x="16610" y="7736"/>
                  <a:pt x="16549" y="8067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4"/>
                  <a:pt x="16607" y="9786"/>
                  <a:pt x="16584" y="9820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8"/>
                  <a:pt x="15236" y="11419"/>
                  <a:pt x="15236" y="13291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7"/>
                  <a:pt x="20311" y="17926"/>
                  <a:pt x="20570" y="19440"/>
                </a:cubicBezTo>
                <a:lnTo>
                  <a:pt x="17464" y="19440"/>
                </a:lnTo>
                <a:cubicBezTo>
                  <a:pt x="17553" y="19773"/>
                  <a:pt x="17615" y="20132"/>
                  <a:pt x="17645" y="20520"/>
                </a:cubicBezTo>
                <a:lnTo>
                  <a:pt x="21152" y="20520"/>
                </a:lnTo>
                <a:cubicBezTo>
                  <a:pt x="21600" y="20520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4"/>
                </a:cubicBezTo>
              </a:path>
            </a:pathLst>
          </a:custGeom>
          <a:solidFill>
            <a:srgbClr val="183D6F"/>
          </a:solidFill>
          <a:ln w="12700">
            <a:solidFill>
              <a:srgbClr val="183D6F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183D6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4538FE-1F74-C94C-8912-04185C5414E3}"/>
              </a:ext>
            </a:extLst>
          </p:cNvPr>
          <p:cNvSpPr txBox="1"/>
          <p:nvPr/>
        </p:nvSpPr>
        <p:spPr>
          <a:xfrm>
            <a:off x="13754360" y="1858370"/>
            <a:ext cx="8152451" cy="3303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2"/>
                </a:solidFill>
              </a:rPr>
              <a:t>Подтвердили участие (не ЗМК):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</a:rPr>
              <a:t>РАУТА – 1 чел.  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</a:rPr>
              <a:t>МЕТИПОЛ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– 1 чел.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019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7EB4B234-38BF-41DC-8B82-306340650D24}"/>
              </a:ext>
            </a:extLst>
          </p:cNvPr>
          <p:cNvSpPr txBox="1"/>
          <p:nvPr/>
        </p:nvSpPr>
        <p:spPr>
          <a:xfrm>
            <a:off x="20799425" y="12573000"/>
            <a:ext cx="3213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2"/>
                </a:solidFill>
                <a:ea typeface="Times New Roman" panose="02020603050405020304" pitchFamily="18" charset="0"/>
              </a:rPr>
              <a:t>Basic</a:t>
            </a:r>
            <a:r>
              <a:rPr lang="en-US" sz="4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tx2"/>
                </a:solidFill>
                <a:ea typeface="Times New Roman" panose="02020603050405020304" pitchFamily="18" charset="0"/>
              </a:rPr>
              <a:t>LEAN</a:t>
            </a:r>
            <a:endParaRPr lang="en-US" sz="4400" spc="600" dirty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6816" y="942282"/>
            <a:ext cx="86485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spc="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РЕГИСТРАЦИИ</a:t>
            </a:r>
            <a:endParaRPr lang="en-US" sz="5400" spc="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947265" y="10412910"/>
            <a:ext cx="80076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2"/>
              </a:rPr>
              <a:t>https://forms.gle/fNXJvckRqQLdwYC26</a:t>
            </a:r>
            <a:r>
              <a:rPr lang="ru-RU" sz="2800" b="1" dirty="0"/>
              <a:t> </a:t>
            </a:r>
            <a:endParaRPr lang="en-US" sz="2800" b="1" dirty="0"/>
          </a:p>
        </p:txBody>
      </p:sp>
      <p:pic>
        <p:nvPicPr>
          <p:cNvPr id="2050" name="Picture 2" descr="http://qrcoder.ru/code/?https%3A%2F%2Fdocs.google.com%2Fforms%2Fd%2Fe%2F1FAIpQLScO9X9iTF1ppaDpvGc_4f4D_woqqb9r59GxUhBMEypo8Rktww%2Fviewform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25" y="2133599"/>
            <a:ext cx="7737475" cy="773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38"/>
          <a:stretch/>
        </p:blipFill>
        <p:spPr bwMode="auto">
          <a:xfrm>
            <a:off x="1117287" y="2705100"/>
            <a:ext cx="11985938" cy="1101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106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FE193F9-00B0-4DFB-B078-527ABD73A3A9}"/>
              </a:ext>
            </a:extLst>
          </p:cNvPr>
          <p:cNvSpPr txBox="1"/>
          <p:nvPr/>
        </p:nvSpPr>
        <p:spPr>
          <a:xfrm>
            <a:off x="835025" y="775941"/>
            <a:ext cx="128628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ПРЕИМУЩЕСТВА</a:t>
            </a:r>
            <a:r>
              <a:rPr lang="ru-RU" sz="5400" spc="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ВНЕДРЕНИЯ </a:t>
            </a:r>
            <a:r>
              <a:rPr lang="en-US" sz="5400" spc="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B4B234-38BF-41DC-8B82-306340650D24}"/>
              </a:ext>
            </a:extLst>
          </p:cNvPr>
          <p:cNvSpPr txBox="1"/>
          <p:nvPr/>
        </p:nvSpPr>
        <p:spPr>
          <a:xfrm>
            <a:off x="20799425" y="12573000"/>
            <a:ext cx="3213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2"/>
                </a:solidFill>
                <a:ea typeface="Times New Roman" panose="02020603050405020304" pitchFamily="18" charset="0"/>
              </a:rPr>
              <a:t>Basic</a:t>
            </a:r>
            <a:r>
              <a:rPr lang="en-US" sz="4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tx2"/>
                </a:solidFill>
                <a:ea typeface="Times New Roman" panose="02020603050405020304" pitchFamily="18" charset="0"/>
              </a:rPr>
              <a:t>LEAN</a:t>
            </a:r>
            <a:endParaRPr lang="en-US" sz="4400" spc="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A344836-9C69-4A16-8FF1-B1838BDA013A}"/>
              </a:ext>
            </a:extLst>
          </p:cNvPr>
          <p:cNvSpPr/>
          <p:nvPr/>
        </p:nvSpPr>
        <p:spPr>
          <a:xfrm>
            <a:off x="993019" y="3097203"/>
            <a:ext cx="16872706" cy="909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</a:pPr>
            <a:endParaRPr lang="ru-RU" dirty="0">
              <a:solidFill>
                <a:srgbClr val="515151"/>
              </a:solidFill>
            </a:endParaRPr>
          </a:p>
          <a:p>
            <a:pPr marL="742950" indent="-742950" fontAlgn="base">
              <a:lnSpc>
                <a:spcPct val="125000"/>
              </a:lnSpc>
              <a:buFont typeface="+mj-lt"/>
              <a:buAutoNum type="arabicPeriod"/>
            </a:pPr>
            <a:r>
              <a:rPr lang="ru-RU" dirty="0">
                <a:solidFill>
                  <a:schemeClr val="tx2"/>
                </a:solidFill>
              </a:rPr>
              <a:t>Сфокусироваться на создании ценности для потребителя</a:t>
            </a:r>
          </a:p>
          <a:p>
            <a:pPr marL="742950" indent="-742950" fontAlgn="base">
              <a:lnSpc>
                <a:spcPct val="125000"/>
              </a:lnSpc>
              <a:buFont typeface="+mj-lt"/>
              <a:buAutoNum type="arabicPeriod"/>
            </a:pPr>
            <a:r>
              <a:rPr lang="ru-RU" dirty="0">
                <a:solidFill>
                  <a:schemeClr val="tx2"/>
                </a:solidFill>
              </a:rPr>
              <a:t>Увидеть и устранить потери в процессах</a:t>
            </a:r>
          </a:p>
          <a:p>
            <a:pPr marL="742950" indent="-742950" fontAlgn="base">
              <a:lnSpc>
                <a:spcPct val="125000"/>
              </a:lnSpc>
              <a:buFont typeface="+mj-lt"/>
              <a:buAutoNum type="arabicPeriod"/>
            </a:pPr>
            <a:r>
              <a:rPr lang="ru-RU" dirty="0">
                <a:solidFill>
                  <a:schemeClr val="tx2"/>
                </a:solidFill>
              </a:rPr>
              <a:t>Сократить время производственного цикла и время выполнения заказов</a:t>
            </a:r>
          </a:p>
          <a:p>
            <a:pPr marL="742950" indent="-742950" fontAlgn="base">
              <a:lnSpc>
                <a:spcPct val="125000"/>
              </a:lnSpc>
              <a:buFont typeface="+mj-lt"/>
              <a:buAutoNum type="arabicPeriod"/>
            </a:pPr>
            <a:r>
              <a:rPr lang="ru-RU" dirty="0">
                <a:solidFill>
                  <a:schemeClr val="tx2"/>
                </a:solidFill>
              </a:rPr>
              <a:t>Обеспечить максимальную эффективность использования оборудования</a:t>
            </a:r>
          </a:p>
          <a:p>
            <a:pPr marL="742950" indent="-742950" fontAlgn="base">
              <a:lnSpc>
                <a:spcPct val="125000"/>
              </a:lnSpc>
              <a:buFont typeface="+mj-lt"/>
              <a:buAutoNum type="arabicPeriod"/>
            </a:pPr>
            <a:r>
              <a:rPr lang="ru-RU" dirty="0">
                <a:solidFill>
                  <a:schemeClr val="tx2"/>
                </a:solidFill>
              </a:rPr>
              <a:t>Существенно снизить количество дефектов</a:t>
            </a:r>
          </a:p>
          <a:p>
            <a:pPr marL="742950" indent="-742950" fontAlgn="base">
              <a:lnSpc>
                <a:spcPct val="125000"/>
              </a:lnSpc>
              <a:buFont typeface="+mj-lt"/>
              <a:buAutoNum type="arabicPeriod"/>
            </a:pPr>
            <a:r>
              <a:rPr lang="ru-RU" dirty="0">
                <a:solidFill>
                  <a:schemeClr val="tx2"/>
                </a:solidFill>
              </a:rPr>
              <a:t>Оптимизировать  закупки, уменьшить складские запасы</a:t>
            </a:r>
          </a:p>
          <a:p>
            <a:pPr marL="742950" indent="-742950" fontAlgn="base">
              <a:lnSpc>
                <a:spcPct val="125000"/>
              </a:lnSpc>
              <a:buFont typeface="+mj-lt"/>
              <a:buAutoNum type="arabicPeriod"/>
            </a:pPr>
            <a:r>
              <a:rPr lang="ru-RU" dirty="0">
                <a:solidFill>
                  <a:schemeClr val="tx2"/>
                </a:solidFill>
              </a:rPr>
              <a:t>Снизить издержки производства</a:t>
            </a:r>
          </a:p>
          <a:p>
            <a:pPr marL="742950" indent="-742950" fontAlgn="base">
              <a:lnSpc>
                <a:spcPct val="125000"/>
              </a:lnSpc>
              <a:buFont typeface="+mj-lt"/>
              <a:buAutoNum type="arabicPeriod"/>
            </a:pPr>
            <a:r>
              <a:rPr lang="ru-RU" dirty="0">
                <a:solidFill>
                  <a:schemeClr val="tx2"/>
                </a:solidFill>
              </a:rPr>
              <a:t>Уменьшить необходимую производственную площадь</a:t>
            </a:r>
          </a:p>
          <a:p>
            <a:pPr marL="742950" indent="-742950" fontAlgn="base">
              <a:lnSpc>
                <a:spcPct val="125000"/>
              </a:lnSpc>
              <a:buFont typeface="+mj-lt"/>
              <a:buAutoNum type="arabicPeriod"/>
            </a:pPr>
            <a:r>
              <a:rPr lang="ru-RU" dirty="0">
                <a:solidFill>
                  <a:schemeClr val="tx2"/>
                </a:solidFill>
              </a:rPr>
              <a:t>Высвободить капитал</a:t>
            </a:r>
          </a:p>
          <a:p>
            <a:pPr marL="742950" indent="-742950" fontAlgn="base">
              <a:lnSpc>
                <a:spcPct val="125000"/>
              </a:lnSpc>
              <a:buFont typeface="+mj-lt"/>
              <a:buAutoNum type="arabicPeriod"/>
            </a:pPr>
            <a:r>
              <a:rPr lang="ru-RU" dirty="0">
                <a:solidFill>
                  <a:schemeClr val="tx2"/>
                </a:solidFill>
              </a:rPr>
              <a:t>Вовлечь персонал всех уровней в процесс непрерывных улучшений</a:t>
            </a:r>
          </a:p>
          <a:p>
            <a:pPr marL="742950" indent="-742950" fontAlgn="base">
              <a:lnSpc>
                <a:spcPct val="125000"/>
              </a:lnSpc>
              <a:buFont typeface="+mj-lt"/>
              <a:buAutoNum type="arabicPeriod"/>
            </a:pPr>
            <a:r>
              <a:rPr lang="ru-RU" dirty="0">
                <a:solidFill>
                  <a:schemeClr val="tx2"/>
                </a:solidFill>
              </a:rPr>
              <a:t>Повысить производительность труда</a:t>
            </a:r>
          </a:p>
          <a:p>
            <a:pPr marL="742950" indent="-742950" fontAlgn="base">
              <a:lnSpc>
                <a:spcPct val="125000"/>
              </a:lnSpc>
              <a:buFont typeface="+mj-lt"/>
              <a:buAutoNum type="arabicPeriod"/>
            </a:pPr>
            <a:r>
              <a:rPr lang="ru-RU" dirty="0">
                <a:solidFill>
                  <a:schemeClr val="tx2"/>
                </a:solidFill>
              </a:rPr>
              <a:t>Повысить безопасность труда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66984" y="2774037"/>
            <a:ext cx="6942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chemeClr val="tx2"/>
                </a:solidFill>
              </a:rPr>
              <a:t>LEAN </a:t>
            </a:r>
            <a:r>
              <a:rPr lang="ru-RU" b="1" dirty="0">
                <a:solidFill>
                  <a:schemeClr val="tx2"/>
                </a:solidFill>
              </a:rPr>
              <a:t>управление помогает:</a:t>
            </a:r>
          </a:p>
        </p:txBody>
      </p:sp>
      <p:sp>
        <p:nvSpPr>
          <p:cNvPr id="6" name="Стрелка вверх 5"/>
          <p:cNvSpPr/>
          <p:nvPr/>
        </p:nvSpPr>
        <p:spPr>
          <a:xfrm>
            <a:off x="17865725" y="3800360"/>
            <a:ext cx="1600200" cy="7727433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r>
              <a:rPr lang="en-US" sz="3200" b="1" dirty="0">
                <a:solidFill>
                  <a:schemeClr val="tx2"/>
                </a:solidFill>
              </a:rPr>
              <a:t>QUALITY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12" name="Стрелка вверх 11"/>
          <p:cNvSpPr/>
          <p:nvPr/>
        </p:nvSpPr>
        <p:spPr>
          <a:xfrm>
            <a:off x="19465925" y="3780884"/>
            <a:ext cx="1600200" cy="7727433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r>
              <a:rPr lang="en-US" sz="3200" b="1" dirty="0">
                <a:solidFill>
                  <a:schemeClr val="tx2"/>
                </a:solidFill>
              </a:rPr>
              <a:t>SPEED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14" name="Стрелка вверх 13"/>
          <p:cNvSpPr/>
          <p:nvPr/>
        </p:nvSpPr>
        <p:spPr>
          <a:xfrm>
            <a:off x="21070570" y="3807980"/>
            <a:ext cx="1600200" cy="7727433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r>
              <a:rPr lang="en-US" sz="3200" b="1" dirty="0">
                <a:solidFill>
                  <a:schemeClr val="tx2"/>
                </a:solidFill>
              </a:rPr>
              <a:t>EFFICIENCY 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2628225" y="3964517"/>
            <a:ext cx="1676400" cy="7570896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r>
              <a:rPr lang="en-US" sz="3200" b="1" dirty="0">
                <a:solidFill>
                  <a:schemeClr val="tx2"/>
                </a:solidFill>
              </a:rPr>
              <a:t>       </a:t>
            </a:r>
            <a:r>
              <a:rPr lang="en-US" sz="3200" b="1" dirty="0">
                <a:solidFill>
                  <a:srgbClr val="C00000"/>
                </a:solidFill>
              </a:rPr>
              <a:t>COST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04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317A59-812F-45D8-95A9-607AC46DF49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0" r="21912"/>
          <a:stretch/>
        </p:blipFill>
        <p:spPr>
          <a:xfrm rot="10800000">
            <a:off x="20" y="10"/>
            <a:ext cx="24377630" cy="137159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54825" y="7162800"/>
            <a:ext cx="14020800" cy="655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8000" b="1" dirty="0">
              <a:solidFill>
                <a:srgbClr val="000000"/>
              </a:solidFill>
            </a:endParaRPr>
          </a:p>
        </p:txBody>
      </p:sp>
      <p:pic>
        <p:nvPicPr>
          <p:cNvPr id="8" name="Picture 3" descr="C:\Users\arymarenko\Desktop\LOGO_USCC\Rus\cont2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8610600"/>
            <a:ext cx="5086082" cy="255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325600" y="1600200"/>
            <a:ext cx="12188825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600" b="1" dirty="0">
                <a:solidFill>
                  <a:srgbClr val="000000"/>
                </a:solidFill>
              </a:rPr>
              <a:t>РАЗВИВАЕМ РЫНОК </a:t>
            </a:r>
          </a:p>
          <a:p>
            <a:r>
              <a:rPr lang="ru-RU" sz="4600" b="1" dirty="0">
                <a:solidFill>
                  <a:srgbClr val="000000"/>
                </a:solidFill>
              </a:rPr>
              <a:t>СТАЛЬНОГО </a:t>
            </a:r>
          </a:p>
          <a:p>
            <a:r>
              <a:rPr lang="ru-RU" sz="4600" b="1" dirty="0">
                <a:solidFill>
                  <a:srgbClr val="000000"/>
                </a:solidFill>
              </a:rPr>
              <a:t>СТРОИТЕЛЬСВА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182BBF-93EB-4B99-900E-A9ECB6B34CF4}"/>
              </a:ext>
            </a:extLst>
          </p:cNvPr>
          <p:cNvSpPr txBox="1"/>
          <p:nvPr/>
        </p:nvSpPr>
        <p:spPr>
          <a:xfrm>
            <a:off x="14339848" y="4876800"/>
            <a:ext cx="54689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ea typeface="Times New Roman" panose="02020603050405020304" pitchFamily="18" charset="0"/>
              </a:rPr>
              <a:t>Basic LEAN</a:t>
            </a:r>
            <a:endParaRPr lang="en-US" sz="4400" b="1" spc="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73925" y="10093404"/>
            <a:ext cx="13182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rgbClr val="000000"/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573369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3"/>
          <p:cNvSpPr txBox="1">
            <a:spLocks noGrp="1"/>
          </p:cNvSpPr>
          <p:nvPr>
            <p:ph idx="1"/>
          </p:nvPr>
        </p:nvSpPr>
        <p:spPr>
          <a:xfrm>
            <a:off x="10431896" y="2792362"/>
            <a:ext cx="12272529" cy="75708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36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Рост продуктивности на 30%</a:t>
            </a:r>
          </a:p>
          <a:p>
            <a:pPr>
              <a:lnSpc>
                <a:spcPct val="150000"/>
              </a:lnSpc>
            </a:pPr>
            <a:r>
              <a:rPr lang="ru-RU" sz="36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Уменьшение производственных площадей на  25%</a:t>
            </a:r>
          </a:p>
          <a:p>
            <a:pPr>
              <a:lnSpc>
                <a:spcPct val="150000"/>
              </a:lnSpc>
            </a:pPr>
            <a:r>
              <a:rPr lang="ru-RU" sz="36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Уменьшение отходов на 50% ежегодно</a:t>
            </a:r>
          </a:p>
          <a:p>
            <a:pPr>
              <a:lnSpc>
                <a:spcPct val="150000"/>
              </a:lnSpc>
            </a:pPr>
            <a:r>
              <a:rPr lang="ru-RU" sz="3600" dirty="0" err="1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Lead</a:t>
            </a:r>
            <a:r>
              <a:rPr lang="ru-RU" sz="36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Time</a:t>
            </a:r>
            <a:r>
              <a:rPr lang="ru-RU" sz="36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сокращен в 7 раз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6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(70% продуктов изготавливается менее чем за 3 дня)</a:t>
            </a:r>
          </a:p>
          <a:p>
            <a:pPr>
              <a:lnSpc>
                <a:spcPct val="150000"/>
              </a:lnSpc>
            </a:pPr>
            <a:r>
              <a:rPr lang="ru-RU" sz="36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10-ти кратный возврат инвестиций в </a:t>
            </a:r>
            <a:r>
              <a:rPr lang="ru-RU" sz="3600" dirty="0" err="1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Lean</a:t>
            </a:r>
            <a:endParaRPr lang="ru-RU" sz="36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6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Своевременность сдачи готовой продукции с производства 98%</a:t>
            </a:r>
          </a:p>
        </p:txBody>
      </p:sp>
      <p:cxnSp>
        <p:nvCxnSpPr>
          <p:cNvPr id="9" name="Straight Connector 5">
            <a:extLst>
              <a:ext uri="{FF2B5EF4-FFF2-40B4-BE49-F238E27FC236}">
                <a16:creationId xmlns:a16="http://schemas.microsoft.com/office/drawing/2014/main" id="{43998664-B75C-40FA-8A2D-F38FA018993F}"/>
              </a:ext>
            </a:extLst>
          </p:cNvPr>
          <p:cNvCxnSpPr/>
          <p:nvPr/>
        </p:nvCxnSpPr>
        <p:spPr>
          <a:xfrm>
            <a:off x="9903995" y="2800147"/>
            <a:ext cx="0" cy="7563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169ECA-8026-44AB-9FBF-D5A05E2208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88" t="34500" r="50684" b="32807"/>
          <a:stretch/>
        </p:blipFill>
        <p:spPr>
          <a:xfrm>
            <a:off x="2369373" y="4191000"/>
            <a:ext cx="6424127" cy="4648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0625" y="6781800"/>
            <a:ext cx="4876800" cy="1093085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2013-2018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B4B234-38BF-41DC-8B82-306340650D24}"/>
              </a:ext>
            </a:extLst>
          </p:cNvPr>
          <p:cNvSpPr txBox="1"/>
          <p:nvPr/>
        </p:nvSpPr>
        <p:spPr>
          <a:xfrm>
            <a:off x="20799425" y="12573000"/>
            <a:ext cx="3213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2"/>
                </a:solidFill>
                <a:ea typeface="Times New Roman" panose="02020603050405020304" pitchFamily="18" charset="0"/>
              </a:rPr>
              <a:t>Basic</a:t>
            </a:r>
            <a:r>
              <a:rPr lang="en-US" sz="4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tx2"/>
                </a:solidFill>
                <a:ea typeface="Times New Roman" panose="02020603050405020304" pitchFamily="18" charset="0"/>
              </a:rPr>
              <a:t>LEAN</a:t>
            </a:r>
            <a:endParaRPr lang="en-US" sz="4400" spc="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6639064-30DF-1845-ADCF-4A90923E85F8}"/>
              </a:ext>
            </a:extLst>
          </p:cNvPr>
          <p:cNvSpPr/>
          <p:nvPr/>
        </p:nvSpPr>
        <p:spPr>
          <a:xfrm>
            <a:off x="7997864" y="858416"/>
            <a:ext cx="55483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РЕАЛЬНЫЙ</a:t>
            </a:r>
            <a:r>
              <a:rPr lang="ru-RU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5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КЕЙС</a:t>
            </a:r>
          </a:p>
        </p:txBody>
      </p:sp>
    </p:spTree>
    <p:extLst>
      <p:ext uri="{BB962C8B-B14F-4D97-AF65-F5344CB8AC3E}">
        <p14:creationId xmlns:p14="http://schemas.microsoft.com/office/powerpoint/2010/main" val="4264247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12407918"/>
            <a:ext cx="22783800" cy="109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FE193F9-00B0-4DFB-B078-527ABD73A3A9}"/>
              </a:ext>
            </a:extLst>
          </p:cNvPr>
          <p:cNvSpPr txBox="1"/>
          <p:nvPr/>
        </p:nvSpPr>
        <p:spPr>
          <a:xfrm>
            <a:off x="1014325" y="337276"/>
            <a:ext cx="22452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spc="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ПРОБЛЕМЫ, УКАЗЫВАЮЩИЕ НА ЦЕЛЕСООБРАЗНОСТЬ </a:t>
            </a:r>
          </a:p>
          <a:p>
            <a:r>
              <a:rPr lang="ru-RU" sz="5400" spc="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ПЕРЕХОДА К </a:t>
            </a:r>
            <a:r>
              <a:rPr lang="en-US" sz="5400" spc="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LEAN </a:t>
            </a:r>
            <a:r>
              <a:rPr lang="ru-RU" sz="5400" spc="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УПРАВЛЕНИЮ </a:t>
            </a:r>
            <a:endParaRPr lang="en-US" sz="5400" spc="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700276D-EF5D-4BEC-94EF-FE088A0B1976}"/>
              </a:ext>
            </a:extLst>
          </p:cNvPr>
          <p:cNvSpPr/>
          <p:nvPr/>
        </p:nvSpPr>
        <p:spPr>
          <a:xfrm>
            <a:off x="2942267" y="2958405"/>
            <a:ext cx="94751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2"/>
                </a:solidFill>
              </a:rPr>
              <a:t>Слишком большое время выполнения заказа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2"/>
                </a:solidFill>
              </a:rPr>
              <a:t>Срывы сроков выполнения заказов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2"/>
                </a:solidFill>
              </a:rPr>
              <a:t>Проблемы с качеством продукции</a:t>
            </a:r>
            <a:endParaRPr lang="ru-RU" sz="2800" b="0" i="0" dirty="0">
              <a:solidFill>
                <a:schemeClr val="tx2"/>
              </a:solidFill>
              <a:effectLst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61CE0BC-360A-4182-A28E-A88608382893}"/>
              </a:ext>
            </a:extLst>
          </p:cNvPr>
          <p:cNvSpPr/>
          <p:nvPr/>
        </p:nvSpPr>
        <p:spPr>
          <a:xfrm>
            <a:off x="2892425" y="5525631"/>
            <a:ext cx="10439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2"/>
                </a:solidFill>
              </a:rPr>
              <a:t>Длительный период производственных циклов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2"/>
                </a:solidFill>
              </a:rPr>
              <a:t>Несбалансированность производства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2"/>
                </a:solidFill>
              </a:rPr>
              <a:t>Частые поломки/простои оборудования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2"/>
                </a:solidFill>
              </a:rPr>
              <a:t>Наличие сложных, запутанных и, отчасти, ненужных операционных процессов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1E75EFC-F19D-484B-BA7E-993D012D73C2}"/>
              </a:ext>
            </a:extLst>
          </p:cNvPr>
          <p:cNvSpPr/>
          <p:nvPr/>
        </p:nvSpPr>
        <p:spPr>
          <a:xfrm>
            <a:off x="2892425" y="8473857"/>
            <a:ext cx="10744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2"/>
                </a:solidFill>
              </a:rPr>
              <a:t>Наличие избыточных складских запасов</a:t>
            </a:r>
          </a:p>
          <a:p>
            <a:pPr marL="457200" indent="-457200" fontAlgn="base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2"/>
                </a:solidFill>
              </a:rPr>
              <a:t>Большие запасы незавершенного производства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2"/>
                </a:solidFill>
              </a:rPr>
              <a:t>Избыточные перемещения материалов или готовой продукции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2"/>
                </a:solidFill>
              </a:rPr>
              <a:t>Чрезмерные накладные расходы, как результат неэффективного управления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2"/>
                </a:solidFill>
              </a:rPr>
              <a:t>Наличие в цепочке поставок поставщиков низкого качества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C6BEB7A-DF70-417C-8B41-609F3B53576C}"/>
              </a:ext>
            </a:extLst>
          </p:cNvPr>
          <p:cNvSpPr/>
          <p:nvPr/>
        </p:nvSpPr>
        <p:spPr>
          <a:xfrm>
            <a:off x="16288707" y="8235426"/>
            <a:ext cx="74380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2"/>
                </a:solidFill>
              </a:rPr>
              <a:t>Плохое качество информации и скорости ее передачи</a:t>
            </a:r>
          </a:p>
          <a:p>
            <a:pPr marL="457200" indent="-457200" fontAlgn="base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2"/>
                </a:solidFill>
              </a:rPr>
              <a:t>Низкая точность данных о запасах, спецификации продукта, ошибки в тех. документации и т.д.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FC2A21A-1909-41BF-91BE-8932EB91E85A}"/>
              </a:ext>
            </a:extLst>
          </p:cNvPr>
          <p:cNvSpPr/>
          <p:nvPr/>
        </p:nvSpPr>
        <p:spPr>
          <a:xfrm>
            <a:off x="16314742" y="3344882"/>
            <a:ext cx="71749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2"/>
                </a:solidFill>
              </a:rPr>
              <a:t>Сотрудники не рационально используют время и ресурсы</a:t>
            </a:r>
          </a:p>
          <a:p>
            <a:pPr marL="457200" indent="-457200" fontAlgn="base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2"/>
                </a:solidFill>
              </a:rPr>
              <a:t>Низкая продуктивность труда</a:t>
            </a:r>
          </a:p>
          <a:p>
            <a:pPr marL="457200" indent="-457200" fontAlgn="base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2"/>
                </a:solidFill>
              </a:rPr>
              <a:t>Низкий уровень исполнительной дисциплины</a:t>
            </a:r>
          </a:p>
          <a:p>
            <a:pPr marL="457200" indent="-457200" fontAlgn="base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2"/>
                </a:solidFill>
              </a:rPr>
              <a:t>Плохая коммуникация между подразделениями</a:t>
            </a:r>
          </a:p>
          <a:p>
            <a:pPr marL="457200" indent="-457200" fontAlgn="base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2"/>
                </a:solidFill>
              </a:rPr>
              <a:t>Поиск виновных вместо поиска и устранения коренных причин проблем</a:t>
            </a:r>
          </a:p>
        </p:txBody>
      </p:sp>
      <p:pic>
        <p:nvPicPr>
          <p:cNvPr id="21" name="Рисунок 20" descr="Печальное лицо со сплошной заливкой ">
            <a:extLst>
              <a:ext uri="{FF2B5EF4-FFF2-40B4-BE49-F238E27FC236}">
                <a16:creationId xmlns:a16="http://schemas.microsoft.com/office/drawing/2014/main" id="{6B22A2DE-1102-4D14-A623-80924C1BC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95910" y="3183830"/>
            <a:ext cx="1363115" cy="1363115"/>
          </a:xfrm>
          <a:prstGeom prst="rect">
            <a:avLst/>
          </a:prstGeom>
        </p:spPr>
      </p:pic>
      <p:pic>
        <p:nvPicPr>
          <p:cNvPr id="23" name="Рисунок 22" descr="Фабрика">
            <a:extLst>
              <a:ext uri="{FF2B5EF4-FFF2-40B4-BE49-F238E27FC236}">
                <a16:creationId xmlns:a16="http://schemas.microsoft.com/office/drawing/2014/main" id="{08E9E156-7BDC-4F72-B3F9-F633AEEF7D6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26390" y="5869538"/>
            <a:ext cx="1558953" cy="1558953"/>
          </a:xfrm>
          <a:prstGeom prst="rect">
            <a:avLst/>
          </a:prstGeom>
        </p:spPr>
      </p:pic>
      <p:pic>
        <p:nvPicPr>
          <p:cNvPr id="25" name="Рисунок 24" descr="Вопросы">
            <a:extLst>
              <a:ext uri="{FF2B5EF4-FFF2-40B4-BE49-F238E27FC236}">
                <a16:creationId xmlns:a16="http://schemas.microsoft.com/office/drawing/2014/main" id="{B4FFA921-CE29-4A5A-88F8-B6BD1AC644F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4551026" y="8723203"/>
            <a:ext cx="1535608" cy="1535608"/>
          </a:xfrm>
          <a:prstGeom prst="rect">
            <a:avLst/>
          </a:prstGeom>
        </p:spPr>
      </p:pic>
      <p:pic>
        <p:nvPicPr>
          <p:cNvPr id="27" name="Рисунок 26" descr="Золотые слитки">
            <a:extLst>
              <a:ext uri="{FF2B5EF4-FFF2-40B4-BE49-F238E27FC236}">
                <a16:creationId xmlns:a16="http://schemas.microsoft.com/office/drawing/2014/main" id="{A3BF8BFC-387E-48B6-AB98-8B6D8C324DD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5910" y="8955281"/>
            <a:ext cx="1551307" cy="1551307"/>
          </a:xfrm>
          <a:prstGeom prst="rect">
            <a:avLst/>
          </a:prstGeom>
        </p:spPr>
      </p:pic>
      <p:pic>
        <p:nvPicPr>
          <p:cNvPr id="29" name="Рисунок 28" descr="Строитель">
            <a:extLst>
              <a:ext uri="{FF2B5EF4-FFF2-40B4-BE49-F238E27FC236}">
                <a16:creationId xmlns:a16="http://schemas.microsoft.com/office/drawing/2014/main" id="{6BEA8D6B-657C-49BB-B192-85BABBB10F2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4551026" y="4219800"/>
            <a:ext cx="1497482" cy="1497482"/>
          </a:xfrm>
          <a:prstGeom prst="rect">
            <a:avLst/>
          </a:prstGeom>
        </p:spPr>
      </p:pic>
      <p:cxnSp>
        <p:nvCxnSpPr>
          <p:cNvPr id="30" name="Straight Connector 5">
            <a:extLst>
              <a:ext uri="{FF2B5EF4-FFF2-40B4-BE49-F238E27FC236}">
                <a16:creationId xmlns:a16="http://schemas.microsoft.com/office/drawing/2014/main" id="{FD803075-5B8B-48A1-A740-202530C9721A}"/>
              </a:ext>
            </a:extLst>
          </p:cNvPr>
          <p:cNvCxnSpPr/>
          <p:nvPr/>
        </p:nvCxnSpPr>
        <p:spPr>
          <a:xfrm>
            <a:off x="13941425" y="3449643"/>
            <a:ext cx="0" cy="6781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83B155C-B3A6-0548-943F-3CC4B1C4AA9C}"/>
              </a:ext>
            </a:extLst>
          </p:cNvPr>
          <p:cNvSpPr/>
          <p:nvPr/>
        </p:nvSpPr>
        <p:spPr>
          <a:xfrm>
            <a:off x="1014325" y="12536269"/>
            <a:ext cx="21620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Признание наличия проблем - обязательное условие внедрения </a:t>
            </a:r>
            <a:r>
              <a:rPr lang="en-US" dirty="0">
                <a:solidFill>
                  <a:schemeClr val="bg1"/>
                </a:solidFill>
              </a:rPr>
              <a:t>LEAN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651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2325C0-D59D-4A30-8124-F02EBF00E6C8}"/>
              </a:ext>
            </a:extLst>
          </p:cNvPr>
          <p:cNvSpPr txBox="1"/>
          <p:nvPr/>
        </p:nvSpPr>
        <p:spPr>
          <a:xfrm>
            <a:off x="21163981" y="12710714"/>
            <a:ext cx="3213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ea typeface="Times New Roman" panose="02020603050405020304" pitchFamily="18" charset="0"/>
              </a:rPr>
              <a:t>Basic LEAN</a:t>
            </a:r>
            <a:endParaRPr lang="en-US" sz="4400" spc="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A26A92B-757B-F741-9FFD-1ADBB70CFD8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94966" y="2845323"/>
            <a:ext cx="3647425" cy="8843757"/>
          </a:xfrm>
          <a:prstGeom prst="rect">
            <a:avLst/>
          </a:prstGeom>
        </p:spPr>
      </p:pic>
      <p:sp>
        <p:nvSpPr>
          <p:cNvPr id="26" name="Овал 25">
            <a:extLst>
              <a:ext uri="{FF2B5EF4-FFF2-40B4-BE49-F238E27FC236}">
                <a16:creationId xmlns:a16="http://schemas.microsoft.com/office/drawing/2014/main" id="{1969282B-D1B8-4583-9FBB-40D92FA37CC9}"/>
              </a:ext>
            </a:extLst>
          </p:cNvPr>
          <p:cNvSpPr/>
          <p:nvPr/>
        </p:nvSpPr>
        <p:spPr>
          <a:xfrm>
            <a:off x="4310498" y="3535212"/>
            <a:ext cx="6480891" cy="6480891"/>
          </a:xfrm>
          <a:prstGeom prst="ellipse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  <a:ln w="76200">
            <a:solidFill>
              <a:srgbClr val="BBCCD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83D6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E193F9-00B0-4DFB-B078-527ABD73A3A9}"/>
              </a:ext>
            </a:extLst>
          </p:cNvPr>
          <p:cNvSpPr txBox="1"/>
          <p:nvPr/>
        </p:nvSpPr>
        <p:spPr>
          <a:xfrm>
            <a:off x="3135998" y="1110004"/>
            <a:ext cx="9875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spc="600" dirty="0">
                <a:solidFill>
                  <a:schemeClr val="tx2"/>
                </a:solidFill>
                <a:ea typeface="Montserrat" charset="0"/>
                <a:cs typeface="Montserrat" charset="0"/>
              </a:rPr>
              <a:t>ИНСТРУМЕНТЫ </a:t>
            </a:r>
            <a:r>
              <a:rPr lang="en-US" sz="5400" spc="600" dirty="0">
                <a:solidFill>
                  <a:schemeClr val="tx2"/>
                </a:solidFill>
                <a:ea typeface="Montserrat" charset="0"/>
                <a:cs typeface="Montserrat" charset="0"/>
              </a:rPr>
              <a:t>LEAN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51249FC-6DFE-454F-B314-3FA8AF691F53}"/>
              </a:ext>
            </a:extLst>
          </p:cNvPr>
          <p:cNvSpPr/>
          <p:nvPr/>
        </p:nvSpPr>
        <p:spPr>
          <a:xfrm>
            <a:off x="6145278" y="2565416"/>
            <a:ext cx="1252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600" dirty="0">
                <a:solidFill>
                  <a:srgbClr val="183D6F"/>
                </a:solidFill>
                <a:ea typeface="Montserrat" charset="0"/>
                <a:cs typeface="Montserrat" charset="0"/>
              </a:rPr>
              <a:t>5</a:t>
            </a:r>
            <a:r>
              <a:rPr lang="en-US" b="1" spc="600" dirty="0">
                <a:solidFill>
                  <a:srgbClr val="183D6F"/>
                </a:solidFill>
                <a:ea typeface="Montserrat" charset="0"/>
                <a:cs typeface="Montserrat" charset="0"/>
              </a:rPr>
              <a:t>S</a:t>
            </a:r>
            <a:endParaRPr lang="ru-RU" b="1" spc="600" dirty="0">
              <a:solidFill>
                <a:srgbClr val="183D6F"/>
              </a:solidFill>
              <a:ea typeface="Montserrat" charset="0"/>
              <a:cs typeface="Montserrat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8B4AA760-09ED-48C5-879E-36AEAB2F3DEB}"/>
              </a:ext>
            </a:extLst>
          </p:cNvPr>
          <p:cNvSpPr/>
          <p:nvPr/>
        </p:nvSpPr>
        <p:spPr>
          <a:xfrm>
            <a:off x="7397590" y="2556046"/>
            <a:ext cx="1351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600" dirty="0">
                <a:solidFill>
                  <a:srgbClr val="183D6F"/>
                </a:solidFill>
                <a:ea typeface="Montserrat" charset="0"/>
                <a:cs typeface="Montserrat" charset="0"/>
              </a:rPr>
              <a:t>JIT</a:t>
            </a:r>
            <a:endParaRPr lang="ru-RU" b="1" spc="600" dirty="0">
              <a:solidFill>
                <a:srgbClr val="183D6F"/>
              </a:solidFill>
              <a:ea typeface="Montserrat" charset="0"/>
              <a:cs typeface="Montserrat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AE599DB-42A9-4173-AE2C-E89AD40453A9}"/>
              </a:ext>
            </a:extLst>
          </p:cNvPr>
          <p:cNvSpPr/>
          <p:nvPr/>
        </p:nvSpPr>
        <p:spPr>
          <a:xfrm>
            <a:off x="2348762" y="4059618"/>
            <a:ext cx="2512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600" dirty="0" err="1">
                <a:solidFill>
                  <a:srgbClr val="183D6F"/>
                </a:solidFill>
                <a:ea typeface="Montserrat" charset="0"/>
                <a:cs typeface="Montserrat" charset="0"/>
              </a:rPr>
              <a:t>Канбан</a:t>
            </a:r>
            <a:endParaRPr lang="ru-RU" b="1" spc="600" dirty="0">
              <a:solidFill>
                <a:srgbClr val="183D6F"/>
              </a:solidFill>
              <a:ea typeface="Montserrat" charset="0"/>
              <a:cs typeface="Montserrat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066DD110-EC14-4415-8207-E28BDA12DD42}"/>
              </a:ext>
            </a:extLst>
          </p:cNvPr>
          <p:cNvSpPr/>
          <p:nvPr/>
        </p:nvSpPr>
        <p:spPr>
          <a:xfrm>
            <a:off x="9915092" y="10104702"/>
            <a:ext cx="4578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600" dirty="0">
                <a:solidFill>
                  <a:srgbClr val="183D6F"/>
                </a:solidFill>
                <a:ea typeface="Montserrat" charset="0"/>
                <a:cs typeface="Montserrat" charset="0"/>
              </a:rPr>
              <a:t>Кайдзен блиц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C01F433-8719-4F57-B993-1590F692E1DD}"/>
              </a:ext>
            </a:extLst>
          </p:cNvPr>
          <p:cNvSpPr/>
          <p:nvPr/>
        </p:nvSpPr>
        <p:spPr>
          <a:xfrm>
            <a:off x="11518471" y="6387633"/>
            <a:ext cx="40231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600" dirty="0">
                <a:solidFill>
                  <a:srgbClr val="183D6F"/>
                </a:solidFill>
                <a:ea typeface="Montserrat" charset="0"/>
                <a:cs typeface="Montserrat" charset="0"/>
              </a:rPr>
              <a:t>SMED</a:t>
            </a:r>
          </a:p>
          <a:p>
            <a:r>
              <a:rPr lang="ru-RU" sz="1800" dirty="0">
                <a:solidFill>
                  <a:srgbClr val="183D6F"/>
                </a:solidFill>
                <a:ea typeface="Montserrat" charset="0"/>
                <a:cs typeface="Montserrat" charset="0"/>
              </a:rPr>
              <a:t>быстрая переналадка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7E346E17-AE03-49FF-A1D4-D23A612DB1F4}"/>
              </a:ext>
            </a:extLst>
          </p:cNvPr>
          <p:cNvSpPr/>
          <p:nvPr/>
        </p:nvSpPr>
        <p:spPr>
          <a:xfrm>
            <a:off x="1546938" y="4926771"/>
            <a:ext cx="35967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600" dirty="0" err="1">
                <a:solidFill>
                  <a:srgbClr val="183D6F"/>
                </a:solidFill>
                <a:ea typeface="Montserrat" charset="0"/>
                <a:cs typeface="Montserrat" charset="0"/>
              </a:rPr>
              <a:t>Poka</a:t>
            </a:r>
            <a:r>
              <a:rPr lang="en-US" b="1" spc="600" dirty="0">
                <a:solidFill>
                  <a:srgbClr val="183D6F"/>
                </a:solidFill>
                <a:ea typeface="Montserrat" charset="0"/>
                <a:cs typeface="Montserrat" charset="0"/>
              </a:rPr>
              <a:t> Yoke</a:t>
            </a:r>
            <a:r>
              <a:rPr lang="en-US" spc="600" dirty="0">
                <a:solidFill>
                  <a:srgbClr val="183D6F"/>
                </a:solidFill>
                <a:ea typeface="Montserrat" charset="0"/>
                <a:cs typeface="Montserrat" charset="0"/>
              </a:rPr>
              <a:t> </a:t>
            </a:r>
            <a:r>
              <a:rPr lang="ru-RU" sz="1800" dirty="0">
                <a:solidFill>
                  <a:srgbClr val="183D6F"/>
                </a:solidFill>
                <a:ea typeface="Montserrat" charset="0"/>
                <a:cs typeface="Montserrat" charset="0"/>
              </a:rPr>
              <a:t>предотвращение ошибок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741CBC2E-0431-4A0D-AC70-CD84EF9C5B2F}"/>
              </a:ext>
            </a:extLst>
          </p:cNvPr>
          <p:cNvSpPr/>
          <p:nvPr/>
        </p:nvSpPr>
        <p:spPr>
          <a:xfrm>
            <a:off x="9265811" y="2869543"/>
            <a:ext cx="34706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600" dirty="0">
                <a:solidFill>
                  <a:srgbClr val="183D6F"/>
                </a:solidFill>
                <a:ea typeface="Montserrat" charset="0"/>
                <a:cs typeface="Montserrat" charset="0"/>
              </a:rPr>
              <a:t>VSM</a:t>
            </a:r>
          </a:p>
          <a:p>
            <a:r>
              <a:rPr lang="ru-RU" sz="1800" dirty="0">
                <a:solidFill>
                  <a:srgbClr val="183D6F"/>
                </a:solidFill>
                <a:ea typeface="Montserrat" charset="0"/>
                <a:cs typeface="Montserrat" charset="0"/>
              </a:rPr>
              <a:t>карта потока создания ценности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41C87394-C09B-4177-995D-AF8CAC01BFF2}"/>
              </a:ext>
            </a:extLst>
          </p:cNvPr>
          <p:cNvSpPr/>
          <p:nvPr/>
        </p:nvSpPr>
        <p:spPr>
          <a:xfrm>
            <a:off x="6145278" y="10590074"/>
            <a:ext cx="35948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600" dirty="0">
                <a:solidFill>
                  <a:srgbClr val="183D6F"/>
                </a:solidFill>
                <a:ea typeface="Montserrat" charset="0"/>
                <a:cs typeface="Montserrat" charset="0"/>
              </a:rPr>
              <a:t>Поток </a:t>
            </a:r>
          </a:p>
          <a:p>
            <a:pPr algn="ctr"/>
            <a:r>
              <a:rPr lang="ru-RU" b="1" spc="600" dirty="0">
                <a:solidFill>
                  <a:srgbClr val="183D6F"/>
                </a:solidFill>
                <a:ea typeface="Montserrat" charset="0"/>
                <a:cs typeface="Montserrat" charset="0"/>
              </a:rPr>
              <a:t>единичных </a:t>
            </a:r>
          </a:p>
          <a:p>
            <a:pPr algn="ctr"/>
            <a:r>
              <a:rPr lang="ru-RU" b="1" spc="600" dirty="0">
                <a:solidFill>
                  <a:srgbClr val="183D6F"/>
                </a:solidFill>
                <a:ea typeface="Montserrat" charset="0"/>
                <a:cs typeface="Montserrat" charset="0"/>
              </a:rPr>
              <a:t>изделий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B7C1A04-C7A8-4F17-BFA7-9A2B71E19E2B}"/>
              </a:ext>
            </a:extLst>
          </p:cNvPr>
          <p:cNvSpPr/>
          <p:nvPr/>
        </p:nvSpPr>
        <p:spPr>
          <a:xfrm>
            <a:off x="505208" y="7349792"/>
            <a:ext cx="33915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spc="600" dirty="0">
                <a:solidFill>
                  <a:srgbClr val="183D6F"/>
                </a:solidFill>
                <a:ea typeface="Montserrat" charset="0"/>
                <a:cs typeface="Montserrat" charset="0"/>
              </a:rPr>
              <a:t>Т</a:t>
            </a:r>
            <a:r>
              <a:rPr lang="en-US" b="1" spc="600" dirty="0">
                <a:solidFill>
                  <a:srgbClr val="183D6F"/>
                </a:solidFill>
                <a:ea typeface="Montserrat" charset="0"/>
                <a:cs typeface="Montserrat" charset="0"/>
              </a:rPr>
              <a:t>PM</a:t>
            </a:r>
          </a:p>
          <a:p>
            <a:pPr algn="r"/>
            <a:r>
              <a:rPr lang="ru-RU" sz="1800" dirty="0">
                <a:solidFill>
                  <a:srgbClr val="183D6F"/>
                </a:solidFill>
                <a:ea typeface="Montserrat" charset="0"/>
                <a:cs typeface="Montserrat" charset="0"/>
              </a:rPr>
              <a:t>всеобщий уход за оборудованием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0C0491DC-F446-4025-94B9-12B15C1C861B}"/>
              </a:ext>
            </a:extLst>
          </p:cNvPr>
          <p:cNvSpPr/>
          <p:nvPr/>
        </p:nvSpPr>
        <p:spPr>
          <a:xfrm>
            <a:off x="1762881" y="6148518"/>
            <a:ext cx="2133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spc="600" dirty="0">
                <a:solidFill>
                  <a:srgbClr val="183D6F"/>
                </a:solidFill>
                <a:ea typeface="Montserrat" charset="0"/>
                <a:cs typeface="Montserrat" charset="0"/>
              </a:rPr>
              <a:t>СОП</a:t>
            </a:r>
            <a:br>
              <a:rPr lang="ru-RU" b="1" spc="600" dirty="0">
                <a:solidFill>
                  <a:srgbClr val="183D6F"/>
                </a:solidFill>
                <a:ea typeface="Montserrat" charset="0"/>
                <a:cs typeface="Montserrat" charset="0"/>
              </a:rPr>
            </a:br>
            <a:r>
              <a:rPr lang="ru-RU" sz="1800" dirty="0">
                <a:solidFill>
                  <a:srgbClr val="183D6F"/>
                </a:solidFill>
                <a:ea typeface="Montserrat" charset="0"/>
                <a:cs typeface="Montserrat" charset="0"/>
              </a:rPr>
              <a:t>стандартизация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AE49A625-E323-4A78-AFA4-D402E77DF002}"/>
              </a:ext>
            </a:extLst>
          </p:cNvPr>
          <p:cNvSpPr/>
          <p:nvPr/>
        </p:nvSpPr>
        <p:spPr>
          <a:xfrm>
            <a:off x="1305815" y="8815774"/>
            <a:ext cx="41504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600" dirty="0">
                <a:solidFill>
                  <a:srgbClr val="183D6F"/>
                </a:solidFill>
                <a:ea typeface="Montserrat" charset="0"/>
                <a:cs typeface="Montserrat" charset="0"/>
              </a:rPr>
              <a:t>Визуальный </a:t>
            </a:r>
          </a:p>
          <a:p>
            <a:r>
              <a:rPr lang="ru-RU" b="1" spc="600" dirty="0">
                <a:solidFill>
                  <a:srgbClr val="183D6F"/>
                </a:solidFill>
                <a:ea typeface="Montserrat" charset="0"/>
                <a:cs typeface="Montserrat" charset="0"/>
              </a:rPr>
              <a:t>контроль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83ABBD89-6A6C-4BCF-877B-7DFC482B3B62}"/>
              </a:ext>
            </a:extLst>
          </p:cNvPr>
          <p:cNvSpPr/>
          <p:nvPr/>
        </p:nvSpPr>
        <p:spPr>
          <a:xfrm>
            <a:off x="4305783" y="2976728"/>
            <a:ext cx="1675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600" dirty="0">
                <a:solidFill>
                  <a:srgbClr val="183D6F"/>
                </a:solidFill>
                <a:ea typeface="Montserrat" charset="0"/>
                <a:cs typeface="Montserrat" charset="0"/>
              </a:rPr>
              <a:t>8</a:t>
            </a:r>
            <a:r>
              <a:rPr lang="en-US" b="1" spc="600" dirty="0">
                <a:solidFill>
                  <a:srgbClr val="183D6F"/>
                </a:solidFill>
                <a:ea typeface="Montserrat" charset="0"/>
                <a:cs typeface="Montserrat" charset="0"/>
              </a:rPr>
              <a:t>W</a:t>
            </a:r>
          </a:p>
          <a:p>
            <a:r>
              <a:rPr lang="en-US" sz="1800" dirty="0">
                <a:solidFill>
                  <a:srgbClr val="183D6F"/>
                </a:solidFill>
                <a:ea typeface="Montserrat" charset="0"/>
                <a:cs typeface="Montserrat" charset="0"/>
              </a:rPr>
              <a:t>8</a:t>
            </a:r>
            <a:r>
              <a:rPr lang="ru-RU" sz="1800" dirty="0">
                <a:solidFill>
                  <a:srgbClr val="183D6F"/>
                </a:solidFill>
                <a:ea typeface="Montserrat" charset="0"/>
                <a:cs typeface="Montserrat" charset="0"/>
              </a:rPr>
              <a:t> видов потерь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3F24684E-A392-4F11-A907-8D61670BBE95}"/>
              </a:ext>
            </a:extLst>
          </p:cNvPr>
          <p:cNvSpPr/>
          <p:nvPr/>
        </p:nvSpPr>
        <p:spPr>
          <a:xfrm>
            <a:off x="11465458" y="7408801"/>
            <a:ext cx="1586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600" dirty="0">
                <a:solidFill>
                  <a:srgbClr val="183D6F"/>
                </a:solidFill>
                <a:ea typeface="Montserrat" charset="0"/>
                <a:cs typeface="Montserrat" charset="0"/>
              </a:rPr>
              <a:t>OEE</a:t>
            </a:r>
            <a:endParaRPr lang="ru-RU" b="1" spc="600" dirty="0">
              <a:solidFill>
                <a:srgbClr val="183D6F"/>
              </a:solidFill>
              <a:ea typeface="Montserrat" charset="0"/>
              <a:cs typeface="Montserrat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EBF4B902-E65E-4E1C-A4A9-E2EE2D14E76A}"/>
              </a:ext>
            </a:extLst>
          </p:cNvPr>
          <p:cNvSpPr/>
          <p:nvPr/>
        </p:nvSpPr>
        <p:spPr>
          <a:xfrm>
            <a:off x="10345465" y="4151501"/>
            <a:ext cx="4804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600" dirty="0">
                <a:solidFill>
                  <a:srgbClr val="183D6F"/>
                </a:solidFill>
                <a:ea typeface="Montserrat" charset="0"/>
                <a:cs typeface="Montserrat" charset="0"/>
              </a:rPr>
              <a:t>Время такта</a:t>
            </a:r>
            <a:endParaRPr lang="ru-RU" spc="600" dirty="0">
              <a:solidFill>
                <a:srgbClr val="183D6F"/>
              </a:solidFill>
              <a:ea typeface="Montserrat" charset="0"/>
              <a:cs typeface="Montserrat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7978A95E-06B4-4A41-8344-C88A771797DB}"/>
              </a:ext>
            </a:extLst>
          </p:cNvPr>
          <p:cNvSpPr/>
          <p:nvPr/>
        </p:nvSpPr>
        <p:spPr>
          <a:xfrm>
            <a:off x="10953458" y="8619399"/>
            <a:ext cx="41969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600" dirty="0">
                <a:solidFill>
                  <a:srgbClr val="183D6F"/>
                </a:solidFill>
                <a:ea typeface="Montserrat" charset="0"/>
                <a:cs typeface="Montserrat" charset="0"/>
              </a:rPr>
              <a:t>Диаграмма </a:t>
            </a:r>
          </a:p>
          <a:p>
            <a:r>
              <a:rPr lang="ru-RU" b="1" spc="600" dirty="0">
                <a:solidFill>
                  <a:srgbClr val="183D6F"/>
                </a:solidFill>
                <a:ea typeface="Montserrat" charset="0"/>
                <a:cs typeface="Montserrat" charset="0"/>
              </a:rPr>
              <a:t>спагетти</a:t>
            </a:r>
            <a:endParaRPr lang="ru-RU" spc="600" dirty="0">
              <a:solidFill>
                <a:srgbClr val="183D6F"/>
              </a:solidFill>
              <a:ea typeface="Montserrat" charset="0"/>
              <a:cs typeface="Montserrat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37647237-51D3-415C-839D-A49E08378774}"/>
              </a:ext>
            </a:extLst>
          </p:cNvPr>
          <p:cNvSpPr/>
          <p:nvPr/>
        </p:nvSpPr>
        <p:spPr>
          <a:xfrm>
            <a:off x="11294709" y="5044040"/>
            <a:ext cx="31984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600" dirty="0">
                <a:solidFill>
                  <a:srgbClr val="183D6F"/>
                </a:solidFill>
              </a:rPr>
              <a:t>Andon</a:t>
            </a:r>
          </a:p>
          <a:p>
            <a:r>
              <a:rPr lang="ru-RU" sz="1800" dirty="0">
                <a:solidFill>
                  <a:srgbClr val="183D6F"/>
                </a:solidFill>
              </a:rPr>
              <a:t>Система оповещения о проблемах</a:t>
            </a:r>
            <a:endParaRPr lang="uk-UA" sz="1800" dirty="0">
              <a:solidFill>
                <a:srgbClr val="183D6F"/>
              </a:solidFill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44C2851A-A5A2-4BB1-AEBD-3DFA6D9C8E6E}"/>
              </a:ext>
            </a:extLst>
          </p:cNvPr>
          <p:cNvSpPr/>
          <p:nvPr/>
        </p:nvSpPr>
        <p:spPr>
          <a:xfrm>
            <a:off x="3574817" y="10157859"/>
            <a:ext cx="2406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183D6F"/>
                </a:solidFill>
              </a:rPr>
              <a:t>Heijunka</a:t>
            </a:r>
            <a:endParaRPr lang="ru-RU" b="1" dirty="0">
              <a:solidFill>
                <a:srgbClr val="183D6F"/>
              </a:solidFill>
            </a:endParaRPr>
          </a:p>
          <a:p>
            <a:pPr algn="ctr"/>
            <a:r>
              <a:rPr lang="uk-UA" sz="1800" dirty="0" err="1">
                <a:solidFill>
                  <a:srgbClr val="183D6F"/>
                </a:solidFill>
              </a:rPr>
              <a:t>планирвоание</a:t>
            </a:r>
            <a:endParaRPr lang="ru-RU" sz="1800" dirty="0">
              <a:solidFill>
                <a:srgbClr val="183D6F"/>
              </a:solidFill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17C83F50-5912-4839-AEDB-A3DA456165FD}"/>
              </a:ext>
            </a:extLst>
          </p:cNvPr>
          <p:cNvSpPr/>
          <p:nvPr/>
        </p:nvSpPr>
        <p:spPr>
          <a:xfrm>
            <a:off x="5833527" y="6104945"/>
            <a:ext cx="35844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600" dirty="0">
                <a:solidFill>
                  <a:srgbClr val="183D6F"/>
                </a:solidFill>
                <a:ea typeface="Montserrat" charset="0"/>
                <a:cs typeface="Montserrat" charset="0"/>
              </a:rPr>
              <a:t>LEAN</a:t>
            </a:r>
            <a:endParaRPr lang="ru-RU" sz="8000" b="1" dirty="0">
              <a:solidFill>
                <a:srgbClr val="183D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105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FE193F9-00B0-4DFB-B078-527ABD73A3A9}"/>
              </a:ext>
            </a:extLst>
          </p:cNvPr>
          <p:cNvSpPr txBox="1"/>
          <p:nvPr/>
        </p:nvSpPr>
        <p:spPr>
          <a:xfrm>
            <a:off x="869950" y="1397615"/>
            <a:ext cx="6949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spc="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ЧЕГО НАЧАТЬ? </a:t>
            </a:r>
            <a:endParaRPr lang="en-US" sz="5400" spc="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2325C0-D59D-4A30-8124-F02EBF00E6C8}"/>
              </a:ext>
            </a:extLst>
          </p:cNvPr>
          <p:cNvSpPr txBox="1"/>
          <p:nvPr/>
        </p:nvSpPr>
        <p:spPr>
          <a:xfrm>
            <a:off x="21163981" y="12710714"/>
            <a:ext cx="3213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ea typeface="Times New Roman" panose="02020603050405020304" pitchFamily="18" charset="0"/>
              </a:rPr>
              <a:t>Basic LEAN</a:t>
            </a:r>
            <a:endParaRPr lang="en-US" sz="4400" spc="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BF8FD0-A880-49AE-BF87-BDD010BFD3B8}"/>
              </a:ext>
            </a:extLst>
          </p:cNvPr>
          <p:cNvSpPr txBox="1"/>
          <p:nvPr/>
        </p:nvSpPr>
        <p:spPr>
          <a:xfrm>
            <a:off x="644526" y="3610792"/>
            <a:ext cx="10744199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chemeClr val="tx2"/>
                </a:solidFill>
              </a:rPr>
              <a:t>Увидеть проблемы в своей операционной деятельности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chemeClr val="tx2"/>
                </a:solidFill>
              </a:rPr>
              <a:t>Принять  решение о необходимости изменений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chemeClr val="tx2"/>
                </a:solidFill>
              </a:rPr>
              <a:t>Получить знания об инструментах </a:t>
            </a:r>
            <a:r>
              <a:rPr lang="en-US" dirty="0">
                <a:solidFill>
                  <a:schemeClr val="tx2"/>
                </a:solidFill>
              </a:rPr>
              <a:t>LEAN 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chemeClr val="tx2"/>
                </a:solidFill>
              </a:rPr>
              <a:t>Сформировать команду внедрения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chemeClr val="tx2"/>
                </a:solidFill>
              </a:rPr>
              <a:t>Обучить команду внедрения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chemeClr val="tx2"/>
                </a:solidFill>
              </a:rPr>
              <a:t>Разработать план изменений</a:t>
            </a:r>
            <a:endParaRPr lang="en-US" dirty="0">
              <a:solidFill>
                <a:schemeClr val="tx2"/>
              </a:solidFill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chemeClr val="tx2"/>
                </a:solidFill>
              </a:rPr>
              <a:t>Начать строить свою Производственную Систему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7D6C52-5E56-4231-BBAB-F0C4EC77D32D}"/>
              </a:ext>
            </a:extLst>
          </p:cNvPr>
          <p:cNvGrpSpPr/>
          <p:nvPr/>
        </p:nvGrpSpPr>
        <p:grpSpPr>
          <a:xfrm>
            <a:off x="10893426" y="2003421"/>
            <a:ext cx="13106401" cy="10112379"/>
            <a:chOff x="3035842" y="3304674"/>
            <a:chExt cx="11089234" cy="8957418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5E9188AB-A8E0-4140-B010-5C6C330737B4}"/>
                </a:ext>
              </a:extLst>
            </p:cNvPr>
            <p:cNvSpPr/>
            <p:nvPr/>
          </p:nvSpPr>
          <p:spPr>
            <a:xfrm>
              <a:off x="3064042" y="4860758"/>
              <a:ext cx="10892590" cy="609600"/>
            </a:xfrm>
            <a:prstGeom prst="rect">
              <a:avLst/>
            </a:prstGeom>
            <a:solidFill>
              <a:srgbClr val="214E8B"/>
            </a:solidFill>
            <a:ln>
              <a:solidFill>
                <a:srgbClr val="214E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CF810C2B-4288-42C6-ABD0-8CEDB36CE6FE}"/>
                </a:ext>
              </a:extLst>
            </p:cNvPr>
            <p:cNvSpPr/>
            <p:nvPr/>
          </p:nvSpPr>
          <p:spPr>
            <a:xfrm>
              <a:off x="3035842" y="10995218"/>
              <a:ext cx="10892590" cy="609600"/>
            </a:xfrm>
            <a:prstGeom prst="rect">
              <a:avLst/>
            </a:prstGeom>
            <a:solidFill>
              <a:srgbClr val="214E8B"/>
            </a:solidFill>
            <a:ln>
              <a:solidFill>
                <a:srgbClr val="214E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/>
                <a:t>СТАБИЛИЗАЦИЯ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5D314434-6EDB-481E-8845-B8D00181F014}"/>
                </a:ext>
              </a:extLst>
            </p:cNvPr>
            <p:cNvSpPr/>
            <p:nvPr/>
          </p:nvSpPr>
          <p:spPr>
            <a:xfrm>
              <a:off x="3035842" y="10390099"/>
              <a:ext cx="10892590" cy="609600"/>
            </a:xfrm>
            <a:prstGeom prst="rect">
              <a:avLst/>
            </a:prstGeom>
            <a:solidFill>
              <a:srgbClr val="7FAFCF"/>
            </a:solidFill>
            <a:ln>
              <a:solidFill>
                <a:srgbClr val="214E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0" dirty="0"/>
                <a:t>   5</a:t>
              </a:r>
              <a:r>
                <a:rPr lang="en-US" sz="2800" dirty="0"/>
                <a:t>S</a:t>
              </a:r>
              <a:r>
                <a:rPr lang="ru-RU" sz="2800" dirty="0"/>
                <a:t>          </a:t>
              </a:r>
              <a:r>
                <a:rPr lang="en-US" sz="2800" dirty="0"/>
                <a:t>TPM</a:t>
              </a:r>
              <a:r>
                <a:rPr lang="ru-RU" sz="2800" dirty="0"/>
                <a:t>        СТАНДАРТИЗАЦИЯ     ВИЗУАЛИЗАЦИЯ          КАЙДЗЕН 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6A4E8769-C908-429D-A3DB-C1097A3E3ECC}"/>
                </a:ext>
              </a:extLst>
            </p:cNvPr>
            <p:cNvSpPr/>
            <p:nvPr/>
          </p:nvSpPr>
          <p:spPr>
            <a:xfrm>
              <a:off x="3433011" y="5470358"/>
              <a:ext cx="2871536" cy="4876427"/>
            </a:xfrm>
            <a:prstGeom prst="rect">
              <a:avLst/>
            </a:prstGeom>
            <a:solidFill>
              <a:srgbClr val="BBCCD7"/>
            </a:solidFill>
            <a:ln>
              <a:solidFill>
                <a:srgbClr val="214E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EA8294BA-86CA-4142-88C9-BDCF3ADF3220}"/>
                </a:ext>
              </a:extLst>
            </p:cNvPr>
            <p:cNvSpPr/>
            <p:nvPr/>
          </p:nvSpPr>
          <p:spPr>
            <a:xfrm>
              <a:off x="10753057" y="5470358"/>
              <a:ext cx="2871536" cy="4876427"/>
            </a:xfrm>
            <a:prstGeom prst="rect">
              <a:avLst/>
            </a:prstGeom>
            <a:solidFill>
              <a:srgbClr val="BBCCD7"/>
            </a:solidFill>
            <a:ln>
              <a:solidFill>
                <a:srgbClr val="214E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/>
            </a:p>
          </p:txBody>
        </p:sp>
        <p:sp>
          <p:nvSpPr>
            <p:cNvPr id="16" name="Равнобедренный треугольник 15">
              <a:extLst>
                <a:ext uri="{FF2B5EF4-FFF2-40B4-BE49-F238E27FC236}">
                  <a16:creationId xmlns:a16="http://schemas.microsoft.com/office/drawing/2014/main" id="{58F9EC74-7198-42C8-9781-0A855BDCE3D0}"/>
                </a:ext>
              </a:extLst>
            </p:cNvPr>
            <p:cNvSpPr/>
            <p:nvPr/>
          </p:nvSpPr>
          <p:spPr>
            <a:xfrm>
              <a:off x="3064042" y="3304674"/>
              <a:ext cx="10892590" cy="1518447"/>
            </a:xfrm>
            <a:prstGeom prst="triangle">
              <a:avLst>
                <a:gd name="adj" fmla="val 49616"/>
              </a:avLst>
            </a:prstGeom>
            <a:solidFill>
              <a:srgbClr val="214E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A94C82-0693-4EE4-9C44-AE2B3588B67B}"/>
                </a:ext>
              </a:extLst>
            </p:cNvPr>
            <p:cNvSpPr txBox="1"/>
            <p:nvPr/>
          </p:nvSpPr>
          <p:spPr>
            <a:xfrm>
              <a:off x="3505907" y="5643745"/>
              <a:ext cx="2958180" cy="2529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214E8B"/>
                  </a:solidFill>
                </a:rPr>
                <a:t>Just In Time</a:t>
              </a:r>
            </a:p>
            <a:p>
              <a:pPr algn="ctr"/>
              <a:r>
                <a:rPr lang="ru-RU" sz="2800" dirty="0">
                  <a:solidFill>
                    <a:srgbClr val="214E8B"/>
                  </a:solidFill>
                </a:rPr>
                <a:t>Точно вовремя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8F7FE01-63AC-4A01-8C9A-076F4FB603D5}"/>
                </a:ext>
              </a:extLst>
            </p:cNvPr>
            <p:cNvSpPr txBox="1"/>
            <p:nvPr/>
          </p:nvSpPr>
          <p:spPr>
            <a:xfrm>
              <a:off x="11030405" y="5684941"/>
              <a:ext cx="1734135" cy="1532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214E8B"/>
                  </a:solidFill>
                </a:rPr>
                <a:t>JidoKa</a:t>
              </a:r>
              <a:endParaRPr lang="en-US" sz="4000" dirty="0">
                <a:solidFill>
                  <a:srgbClr val="214E8B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38A0E88-C41C-4273-B40A-B0E4CB379007}"/>
                </a:ext>
              </a:extLst>
            </p:cNvPr>
            <p:cNvSpPr txBox="1"/>
            <p:nvPr/>
          </p:nvSpPr>
          <p:spPr>
            <a:xfrm>
              <a:off x="7646980" y="3740731"/>
              <a:ext cx="1376704" cy="890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</a:rPr>
                <a:t>TPS</a:t>
              </a:r>
              <a:endParaRPr lang="ru-RU" sz="44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75AD888-F03E-4492-AEDE-9E984A4803FF}"/>
                </a:ext>
              </a:extLst>
            </p:cNvPr>
            <p:cNvSpPr txBox="1"/>
            <p:nvPr/>
          </p:nvSpPr>
          <p:spPr>
            <a:xfrm>
              <a:off x="3208423" y="4871864"/>
              <a:ext cx="10916653" cy="1246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solidFill>
                    <a:schemeClr val="bg1"/>
                  </a:solidFill>
                </a:rPr>
                <a:t>ЦЕЛИ: Высокое качество, Низкие затраты, Короткий </a:t>
              </a:r>
              <a:r>
                <a:rPr lang="en-US" sz="3200" dirty="0">
                  <a:solidFill>
                    <a:schemeClr val="bg1"/>
                  </a:solidFill>
                </a:rPr>
                <a:t>Lead Time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CEC9935-1F54-4DC1-BAAC-FD1E106A0059}"/>
                </a:ext>
              </a:extLst>
            </p:cNvPr>
            <p:cNvSpPr txBox="1"/>
            <p:nvPr/>
          </p:nvSpPr>
          <p:spPr>
            <a:xfrm>
              <a:off x="10772515" y="6668471"/>
              <a:ext cx="2961364" cy="5593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Andon</a:t>
              </a:r>
              <a:endParaRPr lang="ru-RU" sz="2800" dirty="0"/>
            </a:p>
            <a:p>
              <a:r>
                <a:rPr lang="en-US" sz="2800" dirty="0"/>
                <a:t>Poka-Yoke</a:t>
              </a:r>
              <a:br>
                <a:rPr lang="en-US" sz="2800" dirty="0"/>
              </a:br>
              <a:r>
                <a:rPr lang="ru-RU" sz="2800" dirty="0"/>
                <a:t>Встроенное качество</a:t>
              </a:r>
            </a:p>
            <a:p>
              <a:r>
                <a:rPr lang="ru-RU" sz="2800" dirty="0"/>
                <a:t>5</a:t>
              </a:r>
              <a:r>
                <a:rPr lang="en-US" sz="2800" dirty="0"/>
                <a:t>W`s</a:t>
              </a:r>
              <a:endParaRPr lang="ru-RU" sz="2800" dirty="0"/>
            </a:p>
            <a:p>
              <a:r>
                <a:rPr lang="ru-RU" sz="2800" dirty="0"/>
                <a:t>Структурированный подход к решению проблем</a:t>
              </a:r>
            </a:p>
            <a:p>
              <a:r>
                <a:rPr lang="en-US" sz="2800" dirty="0"/>
                <a:t/>
              </a:r>
              <a:br>
                <a:rPr lang="en-US" sz="2800" dirty="0"/>
              </a:br>
              <a:endParaRPr lang="ru-RU" sz="28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8A05615-9A74-4A68-BBC6-CDB7E9DDA96C}"/>
                </a:ext>
              </a:extLst>
            </p:cNvPr>
            <p:cNvSpPr txBox="1"/>
            <p:nvPr/>
          </p:nvSpPr>
          <p:spPr>
            <a:xfrm>
              <a:off x="3873981" y="6848681"/>
              <a:ext cx="1626685" cy="459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Kanban</a:t>
              </a:r>
              <a:endParaRPr lang="ru-RU" sz="2800" dirty="0"/>
            </a:p>
            <a:p>
              <a:r>
                <a:rPr lang="en-US" sz="2800" dirty="0"/>
                <a:t>Takt time</a:t>
              </a:r>
              <a:endParaRPr lang="ru-RU" sz="2800" dirty="0"/>
            </a:p>
            <a:p>
              <a:r>
                <a:rPr lang="en-US" sz="2800" dirty="0"/>
                <a:t>SMED</a:t>
              </a:r>
              <a:r>
                <a:rPr lang="ru-RU" sz="2800" dirty="0"/>
                <a:t/>
              </a:r>
              <a:br>
                <a:rPr lang="ru-RU" sz="2800" dirty="0"/>
              </a:br>
              <a:r>
                <a:rPr lang="en-US" sz="2800" dirty="0"/>
                <a:t>Pull Flow</a:t>
              </a:r>
            </a:p>
            <a:p>
              <a:r>
                <a:rPr lang="en-US" sz="2800" dirty="0" err="1"/>
                <a:t>Heijunka</a:t>
              </a:r>
              <a:r>
                <a:rPr lang="en-US" sz="2800" dirty="0"/>
                <a:t/>
              </a:r>
              <a:br>
                <a:rPr lang="en-US" sz="2800" dirty="0"/>
              </a:br>
              <a:r>
                <a:rPr lang="en-US" sz="2800" dirty="0"/>
                <a:t>FIFO </a:t>
              </a:r>
              <a:endParaRPr lang="ru-RU" sz="28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8EA43C6-D322-4195-81FD-A8B2188B29E3}"/>
                </a:ext>
              </a:extLst>
            </p:cNvPr>
            <p:cNvSpPr txBox="1"/>
            <p:nvPr/>
          </p:nvSpPr>
          <p:spPr>
            <a:xfrm>
              <a:off x="6336931" y="5612195"/>
              <a:ext cx="4514761" cy="1532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214E8B"/>
                  </a:solidFill>
                </a:rPr>
                <a:t>Уважение к людям</a:t>
              </a:r>
              <a:endParaRPr lang="ru-RU" sz="2800" dirty="0">
                <a:solidFill>
                  <a:srgbClr val="214E8B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BE518F3-670A-4C8B-B725-73BE95025340}"/>
                </a:ext>
              </a:extLst>
            </p:cNvPr>
            <p:cNvSpPr txBox="1"/>
            <p:nvPr/>
          </p:nvSpPr>
          <p:spPr>
            <a:xfrm>
              <a:off x="6426790" y="6258313"/>
              <a:ext cx="4401418" cy="4239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/>
                <a:t>Лидерство</a:t>
              </a:r>
            </a:p>
            <a:p>
              <a:r>
                <a:rPr lang="ru-RU" sz="2800" dirty="0"/>
                <a:t>Работа в командах</a:t>
              </a:r>
            </a:p>
            <a:p>
              <a:r>
                <a:rPr lang="ru-RU" sz="2800" dirty="0"/>
                <a:t>Вовлечение и обучение, </a:t>
              </a:r>
              <a:r>
                <a:rPr lang="en-US" sz="2800" dirty="0"/>
                <a:t>TWI</a:t>
              </a:r>
              <a:endParaRPr lang="ru-RU" sz="2800" dirty="0"/>
            </a:p>
            <a:p>
              <a:r>
                <a:rPr lang="ru-RU" sz="2800" dirty="0"/>
                <a:t>Система подачи предложений</a:t>
              </a:r>
              <a:r>
                <a:rPr lang="en-US" sz="2800" dirty="0"/>
                <a:t> </a:t>
              </a:r>
              <a:br>
                <a:rPr lang="en-US" sz="2800" dirty="0"/>
              </a:br>
              <a:r>
                <a:rPr lang="en-US" sz="2800" dirty="0"/>
                <a:t>TQM</a:t>
              </a:r>
              <a:endParaRPr lang="ru-RU" sz="2800" dirty="0"/>
            </a:p>
            <a:p>
              <a:endParaRPr lang="ru-RU" dirty="0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CA238F5D-ED1D-421A-9940-FF682A2C6327}"/>
                </a:ext>
              </a:extLst>
            </p:cNvPr>
            <p:cNvSpPr/>
            <p:nvPr/>
          </p:nvSpPr>
          <p:spPr>
            <a:xfrm>
              <a:off x="6464086" y="8418727"/>
              <a:ext cx="3877762" cy="652540"/>
            </a:xfrm>
            <a:prstGeom prst="rect">
              <a:avLst/>
            </a:prstGeom>
            <a:solidFill>
              <a:srgbClr val="214E8B"/>
            </a:solidFill>
            <a:ln>
              <a:solidFill>
                <a:srgbClr val="214E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/>
            </a:p>
            <a:p>
              <a:pPr algn="ctr"/>
              <a:endParaRPr lang="ru-RU" sz="2800" dirty="0"/>
            </a:p>
            <a:p>
              <a:pPr algn="ctr"/>
              <a:r>
                <a:rPr lang="ru-RU" sz="2800" dirty="0"/>
                <a:t>ПРОЦЕСС</a:t>
              </a:r>
            </a:p>
            <a:p>
              <a:pPr algn="ctr"/>
              <a:r>
                <a:rPr lang="ru-RU" sz="2800" dirty="0"/>
                <a:t>Минимальный </a:t>
              </a:r>
              <a:r>
                <a:rPr lang="en-US" sz="2800" dirty="0"/>
                <a:t>Lead Time</a:t>
              </a:r>
              <a:endParaRPr lang="ru-RU" sz="2800" dirty="0"/>
            </a:p>
            <a:p>
              <a:pPr algn="ctr"/>
              <a:endParaRPr lang="ru-RU" sz="2800" dirty="0"/>
            </a:p>
            <a:p>
              <a:pPr algn="ctr"/>
              <a:r>
                <a:rPr lang="ru-RU" sz="2800" dirty="0"/>
                <a:t> </a:t>
              </a: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9DB3918E-26B1-4A77-AC1A-F9B43BDD59CA}"/>
                </a:ext>
              </a:extLst>
            </p:cNvPr>
            <p:cNvSpPr/>
            <p:nvPr/>
          </p:nvSpPr>
          <p:spPr>
            <a:xfrm>
              <a:off x="5925096" y="9164668"/>
              <a:ext cx="5061562" cy="21020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VSM</a:t>
              </a:r>
              <a:r>
                <a:rPr lang="ru-RU" sz="2800" dirty="0"/>
                <a:t> – картирование потока</a:t>
              </a:r>
              <a:r>
                <a:rPr lang="en-US" sz="2800" dirty="0"/>
                <a:t>  </a:t>
              </a:r>
              <a:endParaRPr lang="ru-RU" sz="2800" dirty="0"/>
            </a:p>
            <a:p>
              <a:pPr algn="ctr"/>
              <a:r>
                <a:rPr lang="en-US" sz="2800" dirty="0"/>
                <a:t>8 </a:t>
              </a:r>
              <a:r>
                <a:rPr lang="ru-RU" sz="2800" dirty="0"/>
                <a:t>видов потерь </a:t>
              </a:r>
            </a:p>
            <a:p>
              <a:pPr algn="ctr"/>
              <a:r>
                <a:rPr lang="ru-RU" sz="2800" dirty="0"/>
                <a:t>Цикл </a:t>
              </a:r>
              <a:r>
                <a:rPr lang="en-US" sz="2800" dirty="0"/>
                <a:t>PDCA</a:t>
              </a:r>
            </a:p>
          </p:txBody>
        </p:sp>
        <p:sp>
          <p:nvSpPr>
            <p:cNvPr id="27" name="Стрелка: вправо 26">
              <a:extLst>
                <a:ext uri="{FF2B5EF4-FFF2-40B4-BE49-F238E27FC236}">
                  <a16:creationId xmlns:a16="http://schemas.microsoft.com/office/drawing/2014/main" id="{8EED9FEA-008B-4549-ACEF-BA42EE5DEAD0}"/>
                </a:ext>
              </a:extLst>
            </p:cNvPr>
            <p:cNvSpPr/>
            <p:nvPr/>
          </p:nvSpPr>
          <p:spPr>
            <a:xfrm>
              <a:off x="9573139" y="8554995"/>
              <a:ext cx="643272" cy="295342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/>
            </a:p>
          </p:txBody>
        </p:sp>
        <p:sp>
          <p:nvSpPr>
            <p:cNvPr id="28" name="Стрелка: вправо 27">
              <a:extLst>
                <a:ext uri="{FF2B5EF4-FFF2-40B4-BE49-F238E27FC236}">
                  <a16:creationId xmlns:a16="http://schemas.microsoft.com/office/drawing/2014/main" id="{119E47E4-958E-4863-91B8-BACE58444A26}"/>
                </a:ext>
              </a:extLst>
            </p:cNvPr>
            <p:cNvSpPr/>
            <p:nvPr/>
          </p:nvSpPr>
          <p:spPr>
            <a:xfrm>
              <a:off x="6630735" y="8520147"/>
              <a:ext cx="643272" cy="295342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/>
            </a:p>
          </p:txBody>
        </p:sp>
      </p:grpSp>
    </p:spTree>
    <p:extLst>
      <p:ext uri="{BB962C8B-B14F-4D97-AF65-F5344CB8AC3E}">
        <p14:creationId xmlns:p14="http://schemas.microsoft.com/office/powerpoint/2010/main" val="1482010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91" y="8898080"/>
            <a:ext cx="21730624" cy="253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91" y="4876800"/>
            <a:ext cx="21730624" cy="165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FE193F9-00B0-4DFB-B078-527ABD73A3A9}"/>
              </a:ext>
            </a:extLst>
          </p:cNvPr>
          <p:cNvSpPr txBox="1"/>
          <p:nvPr/>
        </p:nvSpPr>
        <p:spPr>
          <a:xfrm>
            <a:off x="1040191" y="914400"/>
            <a:ext cx="7204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spc="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КЕМ ВНЕДРЯТЬ?</a:t>
            </a:r>
            <a:endParaRPr lang="en-US" sz="5400" spc="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2325C0-D59D-4A30-8124-F02EBF00E6C8}"/>
              </a:ext>
            </a:extLst>
          </p:cNvPr>
          <p:cNvSpPr txBox="1"/>
          <p:nvPr/>
        </p:nvSpPr>
        <p:spPr>
          <a:xfrm>
            <a:off x="21163981" y="12710714"/>
            <a:ext cx="3213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ea typeface="Times New Roman" panose="02020603050405020304" pitchFamily="18" charset="0"/>
              </a:rPr>
              <a:t>Basic LEAN</a:t>
            </a:r>
            <a:endParaRPr lang="en-US" sz="4400" spc="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6A0046-BA3E-4273-AEE8-488EF58C1D52}"/>
              </a:ext>
            </a:extLst>
          </p:cNvPr>
          <p:cNvSpPr txBox="1"/>
          <p:nvPr/>
        </p:nvSpPr>
        <p:spPr>
          <a:xfrm>
            <a:off x="1040191" y="3406987"/>
            <a:ext cx="218834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-Можно ли внедрять </a:t>
            </a:r>
            <a:r>
              <a:rPr lang="en-US" dirty="0">
                <a:solidFill>
                  <a:schemeClr val="tx2"/>
                </a:solidFill>
              </a:rPr>
              <a:t>LEAN </a:t>
            </a:r>
            <a:r>
              <a:rPr lang="ru-RU" dirty="0">
                <a:solidFill>
                  <a:schemeClr val="tx2"/>
                </a:solidFill>
              </a:rPr>
              <a:t>самостоятельно? </a:t>
            </a:r>
          </a:p>
          <a:p>
            <a:r>
              <a:rPr lang="ru-RU" dirty="0">
                <a:solidFill>
                  <a:schemeClr val="tx2"/>
                </a:solidFill>
              </a:rPr>
              <a:t>- Да, но!</a:t>
            </a:r>
          </a:p>
          <a:p>
            <a:endParaRPr lang="ru-RU" dirty="0">
              <a:solidFill>
                <a:srgbClr val="183D6F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</a:rPr>
              <a:t>Для этого необходимо обладать достаточными знаниями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</a:rPr>
              <a:t>Самостоятельное внедрение может занять весьма продолжительное время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8238876-9D75-4C4C-81E3-3CF6BCF06D80}"/>
              </a:ext>
            </a:extLst>
          </p:cNvPr>
          <p:cNvSpPr/>
          <p:nvPr/>
        </p:nvSpPr>
        <p:spPr>
          <a:xfrm>
            <a:off x="1097280" y="7459682"/>
            <a:ext cx="216735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- Целесообразно ли привлекать консультантов и экспертов? </a:t>
            </a:r>
          </a:p>
          <a:p>
            <a:r>
              <a:rPr lang="ru-RU" dirty="0">
                <a:solidFill>
                  <a:schemeClr val="tx2"/>
                </a:solidFill>
              </a:rPr>
              <a:t>- Да, но! </a:t>
            </a:r>
          </a:p>
          <a:p>
            <a:endParaRPr lang="ru-RU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</a:rPr>
              <a:t>Для этого у ключевых сотрудников уже должно быть понимание о принципах и базовых  инструментах </a:t>
            </a:r>
            <a:r>
              <a:rPr lang="en-US" dirty="0">
                <a:solidFill>
                  <a:schemeClr val="bg1"/>
                </a:solidFill>
              </a:rPr>
              <a:t>LEAN</a:t>
            </a:r>
            <a:r>
              <a:rPr lang="ru-RU" dirty="0">
                <a:solidFill>
                  <a:schemeClr val="bg1"/>
                </a:solidFill>
              </a:rPr>
              <a:t> управления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</a:rPr>
              <a:t>Должна быть сформирована ПОТРЕБНОСТЬ - под какие именно задачи вы хотите привлечь консультантов</a:t>
            </a:r>
          </a:p>
        </p:txBody>
      </p:sp>
    </p:spTree>
    <p:extLst>
      <p:ext uri="{BB962C8B-B14F-4D97-AF65-F5344CB8AC3E}">
        <p14:creationId xmlns:p14="http://schemas.microsoft.com/office/powerpoint/2010/main" val="594344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FE193F9-00B0-4DFB-B078-527ABD73A3A9}"/>
              </a:ext>
            </a:extLst>
          </p:cNvPr>
          <p:cNvSpPr txBox="1"/>
          <p:nvPr/>
        </p:nvSpPr>
        <p:spPr>
          <a:xfrm>
            <a:off x="1373805" y="766966"/>
            <a:ext cx="86228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spc="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РОЛЬ КОНСУЛЬТАНТА</a:t>
            </a:r>
            <a:endParaRPr lang="en-US" sz="5400" spc="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2325C0-D59D-4A30-8124-F02EBF00E6C8}"/>
              </a:ext>
            </a:extLst>
          </p:cNvPr>
          <p:cNvSpPr txBox="1"/>
          <p:nvPr/>
        </p:nvSpPr>
        <p:spPr>
          <a:xfrm>
            <a:off x="21163981" y="12710714"/>
            <a:ext cx="3213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ea typeface="Times New Roman" panose="02020603050405020304" pitchFamily="18" charset="0"/>
              </a:rPr>
              <a:t>Basic LEAN</a:t>
            </a:r>
            <a:endParaRPr lang="en-US" sz="4400" spc="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0623A8-DA1E-4DE5-AE0C-F13C89D293FC}"/>
              </a:ext>
            </a:extLst>
          </p:cNvPr>
          <p:cNvSpPr txBox="1"/>
          <p:nvPr/>
        </p:nvSpPr>
        <p:spPr>
          <a:xfrm>
            <a:off x="3927048" y="3389536"/>
            <a:ext cx="16411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Консультант НЕ делает ничего за вас, только совместно </a:t>
            </a:r>
          </a:p>
          <a:p>
            <a:r>
              <a:rPr lang="ru-RU" dirty="0">
                <a:solidFill>
                  <a:schemeClr val="tx2"/>
                </a:solidFill>
              </a:rPr>
              <a:t>Он также не может внедрить систему ВМЕСТО вас</a:t>
            </a:r>
          </a:p>
        </p:txBody>
      </p:sp>
      <p:sp>
        <p:nvSpPr>
          <p:cNvPr id="5" name="Oval 40">
            <a:extLst>
              <a:ext uri="{FF2B5EF4-FFF2-40B4-BE49-F238E27FC236}">
                <a16:creationId xmlns:a16="http://schemas.microsoft.com/office/drawing/2014/main" id="{1C8B4C92-1892-425E-A049-A9B9AA7D7817}"/>
              </a:ext>
            </a:extLst>
          </p:cNvPr>
          <p:cNvSpPr/>
          <p:nvPr/>
        </p:nvSpPr>
        <p:spPr>
          <a:xfrm>
            <a:off x="1441340" y="3054116"/>
            <a:ext cx="2018380" cy="2023630"/>
          </a:xfrm>
          <a:prstGeom prst="ellipse">
            <a:avLst/>
          </a:prstGeom>
          <a:solidFill>
            <a:srgbClr val="7FA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6" name="Shape 2587">
            <a:extLst>
              <a:ext uri="{FF2B5EF4-FFF2-40B4-BE49-F238E27FC236}">
                <a16:creationId xmlns:a16="http://schemas.microsoft.com/office/drawing/2014/main" id="{522E51A2-865A-44A7-8E59-D9DECD655FBB}"/>
              </a:ext>
            </a:extLst>
          </p:cNvPr>
          <p:cNvSpPr/>
          <p:nvPr/>
        </p:nvSpPr>
        <p:spPr>
          <a:xfrm>
            <a:off x="1897834" y="3536801"/>
            <a:ext cx="1055514" cy="1058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/>
          </a:p>
        </p:txBody>
      </p:sp>
      <p:sp>
        <p:nvSpPr>
          <p:cNvPr id="7" name="Oval 40">
            <a:extLst>
              <a:ext uri="{FF2B5EF4-FFF2-40B4-BE49-F238E27FC236}">
                <a16:creationId xmlns:a16="http://schemas.microsoft.com/office/drawing/2014/main" id="{B182981C-AC78-4D96-BD65-C19FD64624CC}"/>
              </a:ext>
            </a:extLst>
          </p:cNvPr>
          <p:cNvSpPr/>
          <p:nvPr/>
        </p:nvSpPr>
        <p:spPr>
          <a:xfrm>
            <a:off x="1391363" y="5510568"/>
            <a:ext cx="2018380" cy="2023630"/>
          </a:xfrm>
          <a:prstGeom prst="ellipse">
            <a:avLst/>
          </a:prstGeom>
          <a:solidFill>
            <a:srgbClr val="214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8" name="Shape 2587">
            <a:extLst>
              <a:ext uri="{FF2B5EF4-FFF2-40B4-BE49-F238E27FC236}">
                <a16:creationId xmlns:a16="http://schemas.microsoft.com/office/drawing/2014/main" id="{43E99077-E251-4895-9889-88D6B8DDC18E}"/>
              </a:ext>
            </a:extLst>
          </p:cNvPr>
          <p:cNvSpPr/>
          <p:nvPr/>
        </p:nvSpPr>
        <p:spPr>
          <a:xfrm>
            <a:off x="1847857" y="6003728"/>
            <a:ext cx="1055514" cy="1058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672A04C-2B20-4065-A588-0E7F66E2E633}"/>
              </a:ext>
            </a:extLst>
          </p:cNvPr>
          <p:cNvSpPr/>
          <p:nvPr/>
        </p:nvSpPr>
        <p:spPr>
          <a:xfrm>
            <a:off x="3927048" y="10585185"/>
            <a:ext cx="182439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Консультант критически оценивает результаты и </a:t>
            </a:r>
            <a:r>
              <a:rPr lang="ru-RU" b="1" dirty="0">
                <a:solidFill>
                  <a:schemeClr val="tx2"/>
                </a:solidFill>
              </a:rPr>
              <a:t>дает обратную связь о необходимости корректировок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AD9E1BE-0D94-4728-8CF7-78ADB838D1E0}"/>
              </a:ext>
            </a:extLst>
          </p:cNvPr>
          <p:cNvSpPr/>
          <p:nvPr/>
        </p:nvSpPr>
        <p:spPr>
          <a:xfrm>
            <a:off x="3927047" y="8225514"/>
            <a:ext cx="182439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Консультант делится экспертным опытом и </a:t>
            </a:r>
            <a:r>
              <a:rPr lang="ru-RU" b="1" dirty="0">
                <a:solidFill>
                  <a:schemeClr val="tx2"/>
                </a:solidFill>
              </a:rPr>
              <a:t>помогает сэкономить время и избежать ошибок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9E6CB3C-E487-4EAF-8C9A-884816C5DDCD}"/>
              </a:ext>
            </a:extLst>
          </p:cNvPr>
          <p:cNvSpPr/>
          <p:nvPr/>
        </p:nvSpPr>
        <p:spPr>
          <a:xfrm>
            <a:off x="3927047" y="5769230"/>
            <a:ext cx="191583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Консультант помогает </a:t>
            </a:r>
            <a:r>
              <a:rPr lang="ru-RU" b="1" dirty="0">
                <a:solidFill>
                  <a:schemeClr val="tx2"/>
                </a:solidFill>
              </a:rPr>
              <a:t>определить приоритеты и разработать Дорожную карту </a:t>
            </a:r>
            <a:r>
              <a:rPr lang="ru-RU" dirty="0">
                <a:solidFill>
                  <a:schemeClr val="tx2"/>
                </a:solidFill>
              </a:rPr>
              <a:t>перехода из текущего состояния к желаемому</a:t>
            </a:r>
          </a:p>
        </p:txBody>
      </p:sp>
      <p:sp>
        <p:nvSpPr>
          <p:cNvPr id="12" name="Oval 40">
            <a:extLst>
              <a:ext uri="{FF2B5EF4-FFF2-40B4-BE49-F238E27FC236}">
                <a16:creationId xmlns:a16="http://schemas.microsoft.com/office/drawing/2014/main" id="{D8EF1DFC-CD48-4578-9B37-15FA05932C30}"/>
              </a:ext>
            </a:extLst>
          </p:cNvPr>
          <p:cNvSpPr/>
          <p:nvPr/>
        </p:nvSpPr>
        <p:spPr>
          <a:xfrm>
            <a:off x="1416401" y="7951694"/>
            <a:ext cx="2018380" cy="202363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4" name="Shape 2587">
            <a:extLst>
              <a:ext uri="{FF2B5EF4-FFF2-40B4-BE49-F238E27FC236}">
                <a16:creationId xmlns:a16="http://schemas.microsoft.com/office/drawing/2014/main" id="{F8135089-7384-4FF1-94BE-6806DBBEA125}"/>
              </a:ext>
            </a:extLst>
          </p:cNvPr>
          <p:cNvSpPr/>
          <p:nvPr/>
        </p:nvSpPr>
        <p:spPr>
          <a:xfrm>
            <a:off x="1822919" y="8367583"/>
            <a:ext cx="1055514" cy="1058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/>
          </a:p>
        </p:txBody>
      </p:sp>
      <p:sp>
        <p:nvSpPr>
          <p:cNvPr id="15" name="Oval 40">
            <a:extLst>
              <a:ext uri="{FF2B5EF4-FFF2-40B4-BE49-F238E27FC236}">
                <a16:creationId xmlns:a16="http://schemas.microsoft.com/office/drawing/2014/main" id="{F05B4C85-A321-4472-B7D6-6724CBEAE780}"/>
              </a:ext>
            </a:extLst>
          </p:cNvPr>
          <p:cNvSpPr/>
          <p:nvPr/>
        </p:nvSpPr>
        <p:spPr>
          <a:xfrm>
            <a:off x="1407445" y="10244570"/>
            <a:ext cx="2018380" cy="2023630"/>
          </a:xfrm>
          <a:prstGeom prst="ellipse">
            <a:avLst/>
          </a:prstGeom>
          <a:solidFill>
            <a:srgbClr val="183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6" name="Shape 2587">
            <a:extLst>
              <a:ext uri="{FF2B5EF4-FFF2-40B4-BE49-F238E27FC236}">
                <a16:creationId xmlns:a16="http://schemas.microsoft.com/office/drawing/2014/main" id="{1F9CF972-E4FA-48B4-A5D8-C5E465679479}"/>
              </a:ext>
            </a:extLst>
          </p:cNvPr>
          <p:cNvSpPr/>
          <p:nvPr/>
        </p:nvSpPr>
        <p:spPr>
          <a:xfrm>
            <a:off x="1872896" y="10727254"/>
            <a:ext cx="1055514" cy="1058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/>
          </a:p>
        </p:txBody>
      </p:sp>
    </p:spTree>
    <p:extLst>
      <p:ext uri="{BB962C8B-B14F-4D97-AF65-F5344CB8AC3E}">
        <p14:creationId xmlns:p14="http://schemas.microsoft.com/office/powerpoint/2010/main" val="406713940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Ghost 1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B0B1B3"/>
      </a:accent2>
      <a:accent3>
        <a:srgbClr val="000000"/>
      </a:accent3>
      <a:accent4>
        <a:srgbClr val="91969B"/>
      </a:accent4>
      <a:accent5>
        <a:srgbClr val="4B5050"/>
      </a:accent5>
      <a:accent6>
        <a:srgbClr val="91969B"/>
      </a:accent6>
      <a:hlink>
        <a:srgbClr val="4B5050"/>
      </a:hlink>
      <a:folHlink>
        <a:srgbClr val="19BB9B"/>
      </a:folHlink>
    </a:clrScheme>
    <a:fontScheme name="Другая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8091</TotalTime>
  <Words>1774</Words>
  <Application>Microsoft Office PowerPoint</Application>
  <PresentationFormat>Произвольный</PresentationFormat>
  <Paragraphs>415</Paragraphs>
  <Slides>30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2" baseType="lpstr">
      <vt:lpstr>Arial</vt:lpstr>
      <vt:lpstr>Calibri</vt:lpstr>
      <vt:lpstr>Calibri Light</vt:lpstr>
      <vt:lpstr>Gill Sans</vt:lpstr>
      <vt:lpstr>Montserrat</vt:lpstr>
      <vt:lpstr>Montserrat Hairline</vt:lpstr>
      <vt:lpstr>Montserrat Light</vt:lpstr>
      <vt:lpstr>Tahoma</vt:lpstr>
      <vt:lpstr>Times New Roman</vt:lpstr>
      <vt:lpstr>Verdana</vt:lpstr>
      <vt:lpstr>Wingdings</vt:lpstr>
      <vt:lpstr>Default Theme</vt:lpstr>
      <vt:lpstr>Презентация PowerPoint</vt:lpstr>
      <vt:lpstr>Презентация PowerPoint</vt:lpstr>
      <vt:lpstr>Презентация PowerPoint</vt:lpstr>
      <vt:lpstr>2013-2018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Master</dc:creator>
  <cp:lastModifiedBy>Татьяна</cp:lastModifiedBy>
  <cp:revision>85</cp:revision>
  <dcterms:created xsi:type="dcterms:W3CDTF">2019-05-19T06:56:52Z</dcterms:created>
  <dcterms:modified xsi:type="dcterms:W3CDTF">2019-06-26T06:27:08Z</dcterms:modified>
</cp:coreProperties>
</file>